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4" r:id="rId3"/>
    <p:sldId id="287" r:id="rId4"/>
    <p:sldId id="293" r:id="rId5"/>
    <p:sldId id="290" r:id="rId6"/>
    <p:sldId id="292" r:id="rId7"/>
    <p:sldId id="316" r:id="rId8"/>
    <p:sldId id="314" r:id="rId9"/>
    <p:sldId id="313" r:id="rId10"/>
    <p:sldId id="286" r:id="rId11"/>
    <p:sldId id="285" r:id="rId12"/>
    <p:sldId id="277" r:id="rId13"/>
    <p:sldId id="279" r:id="rId14"/>
    <p:sldId id="283" r:id="rId15"/>
    <p:sldId id="281" r:id="rId16"/>
    <p:sldId id="282" r:id="rId17"/>
    <p:sldId id="284" r:id="rId18"/>
    <p:sldId id="278" r:id="rId19"/>
    <p:sldId id="295" r:id="rId20"/>
    <p:sldId id="300" r:id="rId21"/>
    <p:sldId id="296" r:id="rId22"/>
    <p:sldId id="297" r:id="rId23"/>
    <p:sldId id="298" r:id="rId24"/>
    <p:sldId id="289" r:id="rId25"/>
    <p:sldId id="306" r:id="rId26"/>
    <p:sldId id="299" r:id="rId27"/>
    <p:sldId id="301" r:id="rId28"/>
    <p:sldId id="305" r:id="rId29"/>
    <p:sldId id="307" r:id="rId30"/>
    <p:sldId id="308" r:id="rId31"/>
    <p:sldId id="309" r:id="rId32"/>
    <p:sldId id="310" r:id="rId33"/>
    <p:sldId id="311" r:id="rId34"/>
    <p:sldId id="312" r:id="rId35"/>
    <p:sldId id="275" r:id="rId36"/>
    <p:sldId id="276" r:id="rId37"/>
    <p:sldId id="288" r:id="rId38"/>
  </p:sldIdLst>
  <p:sldSz cx="12192000" cy="6858000"/>
  <p:notesSz cx="9312275" cy="14798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450"/>
    <a:srgbClr val="007434"/>
    <a:srgbClr val="00FA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4" d="100"/>
          <a:sy n="104" d="100"/>
        </p:scale>
        <p:origin x="7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425" cy="741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263" y="0"/>
            <a:ext cx="4035425" cy="741363"/>
          </a:xfrm>
          <a:prstGeom prst="rect">
            <a:avLst/>
          </a:prstGeom>
        </p:spPr>
        <p:txBody>
          <a:bodyPr vert="horz" lIns="91440" tIns="45720" rIns="91440" bIns="45720" rtlCol="0"/>
          <a:lstStyle>
            <a:lvl1pPr algn="r">
              <a:defRPr sz="1200"/>
            </a:lvl1pPr>
          </a:lstStyle>
          <a:p>
            <a:fld id="{2CD04B4F-023D-4E4C-9D29-0B1CDA884508}" type="datetimeFigureOut">
              <a:rPr lang="en-US" smtClean="0"/>
              <a:t>7/19/2024</a:t>
            </a:fld>
            <a:endParaRPr lang="en-US"/>
          </a:p>
        </p:txBody>
      </p:sp>
      <p:sp>
        <p:nvSpPr>
          <p:cNvPr id="4" name="Slide Image Placeholder 3"/>
          <p:cNvSpPr>
            <a:spLocks noGrp="1" noRot="1" noChangeAspect="1"/>
          </p:cNvSpPr>
          <p:nvPr>
            <p:ph type="sldImg" idx="2"/>
          </p:nvPr>
        </p:nvSpPr>
        <p:spPr>
          <a:xfrm>
            <a:off x="217488" y="1849438"/>
            <a:ext cx="8877300" cy="499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863" y="7121525"/>
            <a:ext cx="7448550" cy="58277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57313"/>
            <a:ext cx="4035425" cy="7413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263" y="14057313"/>
            <a:ext cx="4035425" cy="741362"/>
          </a:xfrm>
          <a:prstGeom prst="rect">
            <a:avLst/>
          </a:prstGeom>
        </p:spPr>
        <p:txBody>
          <a:bodyPr vert="horz" lIns="91440" tIns="45720" rIns="91440" bIns="45720" rtlCol="0" anchor="b"/>
          <a:lstStyle>
            <a:lvl1pPr algn="r">
              <a:defRPr sz="1200"/>
            </a:lvl1pPr>
          </a:lstStyle>
          <a:p>
            <a:fld id="{4A72AACE-1B31-47EF-AF1F-50AC7D35E924}" type="slidenum">
              <a:rPr lang="en-US" smtClean="0"/>
              <a:t>‹#›</a:t>
            </a:fld>
            <a:endParaRPr lang="en-US"/>
          </a:p>
        </p:txBody>
      </p:sp>
    </p:spTree>
    <p:extLst>
      <p:ext uri="{BB962C8B-B14F-4D97-AF65-F5344CB8AC3E}">
        <p14:creationId xmlns:p14="http://schemas.microsoft.com/office/powerpoint/2010/main" val="181800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2AACE-1B31-47EF-AF1F-50AC7D35E924}" type="slidenum">
              <a:rPr lang="en-US" smtClean="0"/>
              <a:t>2</a:t>
            </a:fld>
            <a:endParaRPr lang="en-US"/>
          </a:p>
        </p:txBody>
      </p:sp>
    </p:spTree>
    <p:extLst>
      <p:ext uri="{BB962C8B-B14F-4D97-AF65-F5344CB8AC3E}">
        <p14:creationId xmlns:p14="http://schemas.microsoft.com/office/powerpoint/2010/main" val="2471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2AACE-1B31-47EF-AF1F-50AC7D35E924}" type="slidenum">
              <a:rPr lang="en-US" smtClean="0"/>
              <a:t>7</a:t>
            </a:fld>
            <a:endParaRPr lang="en-US"/>
          </a:p>
        </p:txBody>
      </p:sp>
    </p:spTree>
    <p:extLst>
      <p:ext uri="{BB962C8B-B14F-4D97-AF65-F5344CB8AC3E}">
        <p14:creationId xmlns:p14="http://schemas.microsoft.com/office/powerpoint/2010/main" val="205131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Tornado</a:t>
            </a:r>
          </a:p>
          <a:p>
            <a:r>
              <a:rPr lang="en-US" dirty="0"/>
              <a:t>Without guidelines, procedures, contracts, and agreements in place the PRTF project would be like lassoing a tornado.</a:t>
            </a:r>
          </a:p>
          <a:p>
            <a:endParaRPr lang="en-US" dirty="0"/>
          </a:p>
        </p:txBody>
      </p:sp>
      <p:sp>
        <p:nvSpPr>
          <p:cNvPr id="4" name="Slide Number Placeholder 3"/>
          <p:cNvSpPr>
            <a:spLocks noGrp="1"/>
          </p:cNvSpPr>
          <p:nvPr>
            <p:ph type="sldNum" sz="quarter" idx="5"/>
          </p:nvPr>
        </p:nvSpPr>
        <p:spPr/>
        <p:txBody>
          <a:bodyPr/>
          <a:lstStyle/>
          <a:p>
            <a:fld id="{4A72AACE-1B31-47EF-AF1F-50AC7D35E924}" type="slidenum">
              <a:rPr lang="en-US" smtClean="0"/>
              <a:t>8</a:t>
            </a:fld>
            <a:endParaRPr lang="en-US"/>
          </a:p>
        </p:txBody>
      </p:sp>
    </p:spTree>
    <p:extLst>
      <p:ext uri="{BB962C8B-B14F-4D97-AF65-F5344CB8AC3E}">
        <p14:creationId xmlns:p14="http://schemas.microsoft.com/office/powerpoint/2010/main" val="205932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Professionals: The Lead A/E of record is Nelson Worldwide. Nelson has partnered with:</a:t>
            </a:r>
          </a:p>
          <a:p>
            <a:r>
              <a:rPr lang="en-US" dirty="0"/>
              <a:t>Shear Structural for the Structural engineering services.</a:t>
            </a:r>
          </a:p>
          <a:p>
            <a:r>
              <a:rPr lang="en-US" dirty="0"/>
              <a:t>Thomas &amp; Hutton for the Civil engineering services.</a:t>
            </a:r>
          </a:p>
          <a:p>
            <a:r>
              <a:rPr lang="en-US" dirty="0"/>
              <a:t>RMF Engineering for the Electrical Mechanical, &amp; Plumbing Services.</a:t>
            </a:r>
          </a:p>
          <a:p>
            <a:r>
              <a:rPr lang="en-US" dirty="0"/>
              <a:t>BGA for the Security Electronics Services.</a:t>
            </a:r>
          </a:p>
          <a:p>
            <a:endParaRPr lang="en-US" dirty="0"/>
          </a:p>
          <a:p>
            <a:r>
              <a:rPr lang="en-US" dirty="0"/>
              <a:t>Balfour Beatty is the General Contractor.</a:t>
            </a:r>
          </a:p>
          <a:p>
            <a:endParaRPr lang="en-US" dirty="0"/>
          </a:p>
          <a:p>
            <a:r>
              <a:rPr lang="en-US" dirty="0"/>
              <a:t>CCSC has partnered with Concord Healthcare as their project manager to oversee the design team and GC.</a:t>
            </a:r>
          </a:p>
        </p:txBody>
      </p:sp>
      <p:sp>
        <p:nvSpPr>
          <p:cNvPr id="4" name="Slide Number Placeholder 3"/>
          <p:cNvSpPr>
            <a:spLocks noGrp="1"/>
          </p:cNvSpPr>
          <p:nvPr>
            <p:ph type="sldNum" sz="quarter" idx="5"/>
          </p:nvPr>
        </p:nvSpPr>
        <p:spPr/>
        <p:txBody>
          <a:bodyPr/>
          <a:lstStyle/>
          <a:p>
            <a:fld id="{4A72AACE-1B31-47EF-AF1F-50AC7D35E924}" type="slidenum">
              <a:rPr lang="en-US" smtClean="0"/>
              <a:t>13</a:t>
            </a:fld>
            <a:endParaRPr lang="en-US"/>
          </a:p>
        </p:txBody>
      </p:sp>
    </p:spTree>
    <p:extLst>
      <p:ext uri="{BB962C8B-B14F-4D97-AF65-F5344CB8AC3E}">
        <p14:creationId xmlns:p14="http://schemas.microsoft.com/office/powerpoint/2010/main" val="230131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2AACE-1B31-47EF-AF1F-50AC7D35E924}" type="slidenum">
              <a:rPr lang="en-US" smtClean="0"/>
              <a:t>18</a:t>
            </a:fld>
            <a:endParaRPr lang="en-US"/>
          </a:p>
        </p:txBody>
      </p:sp>
    </p:spTree>
    <p:extLst>
      <p:ext uri="{BB962C8B-B14F-4D97-AF65-F5344CB8AC3E}">
        <p14:creationId xmlns:p14="http://schemas.microsoft.com/office/powerpoint/2010/main" val="82226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facility will be equipped</a:t>
            </a:r>
            <a:r>
              <a:rPr lang="en-US" dirty="0">
                <a:solidFill>
                  <a:schemeClr val="bg1"/>
                </a:solidFill>
              </a:rPr>
              <a:t> with a sprinkler system, fire alarm system, and public address system to ensure the safety of the residents and staff.</a:t>
            </a:r>
          </a:p>
          <a:p>
            <a:endParaRPr lang="en-US" dirty="0">
              <a:solidFill>
                <a:schemeClr val="bg1"/>
              </a:solidFill>
            </a:endParaRPr>
          </a:p>
          <a:p>
            <a:r>
              <a:rPr lang="en-US" dirty="0">
                <a:solidFill>
                  <a:schemeClr val="bg1"/>
                </a:solidFill>
              </a:rPr>
              <a:t>Smoke control measures will be implemented per codes and regulations. This will be particularly important to enhance safety in the sleeping and holding areas.</a:t>
            </a:r>
          </a:p>
          <a:p>
            <a:endParaRPr lang="en-US" dirty="0">
              <a:solidFill>
                <a:schemeClr val="bg1"/>
              </a:solidFill>
            </a:endParaRPr>
          </a:p>
          <a:p>
            <a:r>
              <a:rPr lang="en-US" dirty="0"/>
              <a:t>All items throughout the facility, including fixtures, furniture, and equipment, will be anti-ligature and vandal-resistant to promote a safe environment. These materials are specifically designed to minimize potential harm to individuals and prevent deliberate damage to the facility. Anti-ligature features remove or reduce the risk of items being used for self-harm or to cause injury while vandal-resistant materials are durable and resistant to damage, reducing the need for frequent repairs or replacements.</a:t>
            </a:r>
          </a:p>
          <a:p>
            <a:endParaRPr lang="en-US" dirty="0"/>
          </a:p>
          <a:p>
            <a:r>
              <a:rPr lang="en-US" dirty="0"/>
              <a:t>Security locks are designed to enhance security and prevent unauthorized access to restricted areas. The use of these locks helps minimize the risk of elopements by ensuring residents cannot easily leave their designated areas without proper authorization.</a:t>
            </a:r>
          </a:p>
          <a:p>
            <a:endParaRPr lang="en-US" dirty="0"/>
          </a:p>
          <a:p>
            <a:r>
              <a:rPr lang="en-US" dirty="0"/>
              <a:t>Exit doors throughout the facility will be controlled by electronic card key access. This system allows for controlled access to the exterior of the building.</a:t>
            </a:r>
          </a:p>
          <a:p>
            <a:endParaRPr lang="en-US" dirty="0"/>
          </a:p>
          <a:p>
            <a:r>
              <a:rPr lang="en-US" dirty="0"/>
              <a:t>The facility will include rated walls and security barriers. These elements are essential for preventing unauthorized access to certain areas, and minimizing the risk of elopements. The rated walls are designed to be highly resistant to break-ins or breaches, while security barriers, such as fences or controlled access points, provide additional layers of protection. </a:t>
            </a:r>
          </a:p>
          <a:p>
            <a:endParaRPr lang="en-US" dirty="0"/>
          </a:p>
          <a:p>
            <a:r>
              <a:rPr lang="en-US" dirty="0"/>
              <a:t>The facility will be constructed using durable building materials to withstand wear and tear, reducing maintenance and repair needs. Materials such as reinforced concrete slaps, metal studs, and TPO roofing membranes are chosen for their strength and longevity.</a:t>
            </a:r>
          </a:p>
          <a:p>
            <a:endParaRPr lang="en-US" dirty="0"/>
          </a:p>
          <a:p>
            <a:r>
              <a:rPr lang="en-US" dirty="0"/>
              <a:t>All doors, windows, and other fixtures will be installed with secure hardware and fittings. This includes heavy-duty locksets, reinforced hinges, and tamper-proof fasteners. </a:t>
            </a:r>
          </a:p>
          <a:p>
            <a:endParaRPr lang="en-US" dirty="0"/>
          </a:p>
          <a:p>
            <a:r>
              <a:rPr lang="en-US" dirty="0"/>
              <a:t>Furniture and equipment throughout the facility will be designed to prevent easy lifting and throwing.</a:t>
            </a:r>
          </a:p>
          <a:p>
            <a:endParaRPr lang="en-US" dirty="0"/>
          </a:p>
          <a:p>
            <a:r>
              <a:rPr lang="en-US" dirty="0"/>
              <a:t>Central nurse/security stations strategically located to provide complete line-of-sight down all bedrooms and staff offices/treatment areas hallways.</a:t>
            </a:r>
          </a:p>
          <a:p>
            <a:endParaRPr lang="en-US" dirty="0"/>
          </a:p>
          <a:p>
            <a:r>
              <a:rPr lang="en-US" dirty="0"/>
              <a:t>High ceilings will be implemented, ensuring sprinkler heads are recessed and out of reach. This design feature prevents damage to equipment and self-harm to residents. </a:t>
            </a:r>
          </a:p>
          <a:p>
            <a:endParaRPr lang="en-US" dirty="0"/>
          </a:p>
          <a:p>
            <a:r>
              <a:rPr lang="en-US" dirty="0"/>
              <a:t>A comprehensive camera system will be installed to monitor common spaces throughout the facility. The cameras will record activities, and aid in reviewing adverse events, investigating incidents, and addressing allegations of misconduct. The cameras will have a 30-day recording period.</a:t>
            </a:r>
          </a:p>
          <a:p>
            <a:endParaRPr lang="en-US" dirty="0"/>
          </a:p>
          <a:p>
            <a:r>
              <a:rPr lang="en-US" dirty="0"/>
              <a:t>Resident room sleeping areas are designed to be securely separated. This design ensures the privacy, safety, and dignity of all residents while meeting their specific needs.</a:t>
            </a:r>
          </a:p>
          <a:p>
            <a:endParaRPr lang="en-US" dirty="0"/>
          </a:p>
          <a:p>
            <a:r>
              <a:rPr lang="en-US" dirty="0"/>
              <a:t>The recreational/exercise areas within the facility will have no blind spots and can be monitored from both inside and outside. This feature enables staff to supervise activities effectively, ensuring the safety and security of residents during recreational and exercise periods.</a:t>
            </a:r>
          </a:p>
        </p:txBody>
      </p:sp>
      <p:sp>
        <p:nvSpPr>
          <p:cNvPr id="4" name="Slide Number Placeholder 3"/>
          <p:cNvSpPr>
            <a:spLocks noGrp="1"/>
          </p:cNvSpPr>
          <p:nvPr>
            <p:ph type="sldNum" sz="quarter" idx="5"/>
          </p:nvPr>
        </p:nvSpPr>
        <p:spPr/>
        <p:txBody>
          <a:bodyPr/>
          <a:lstStyle/>
          <a:p>
            <a:fld id="{4A72AACE-1B31-47EF-AF1F-50AC7D35E924}" type="slidenum">
              <a:rPr lang="en-US" smtClean="0"/>
              <a:t>20</a:t>
            </a:fld>
            <a:endParaRPr lang="en-US"/>
          </a:p>
        </p:txBody>
      </p:sp>
    </p:spTree>
    <p:extLst>
      <p:ext uri="{BB962C8B-B14F-4D97-AF65-F5344CB8AC3E}">
        <p14:creationId xmlns:p14="http://schemas.microsoft.com/office/powerpoint/2010/main" val="692888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of the 24 bedrooms is designed to accommodate ADA residents. </a:t>
            </a:r>
          </a:p>
        </p:txBody>
      </p:sp>
      <p:sp>
        <p:nvSpPr>
          <p:cNvPr id="4" name="Slide Number Placeholder 3"/>
          <p:cNvSpPr>
            <a:spLocks noGrp="1"/>
          </p:cNvSpPr>
          <p:nvPr>
            <p:ph type="sldNum" sz="quarter" idx="5"/>
          </p:nvPr>
        </p:nvSpPr>
        <p:spPr/>
        <p:txBody>
          <a:bodyPr/>
          <a:lstStyle/>
          <a:p>
            <a:fld id="{4A72AACE-1B31-47EF-AF1F-50AC7D35E924}" type="slidenum">
              <a:rPr lang="en-US" smtClean="0"/>
              <a:t>33</a:t>
            </a:fld>
            <a:endParaRPr lang="en-US"/>
          </a:p>
        </p:txBody>
      </p:sp>
    </p:spTree>
    <p:extLst>
      <p:ext uri="{BB962C8B-B14F-4D97-AF65-F5344CB8AC3E}">
        <p14:creationId xmlns:p14="http://schemas.microsoft.com/office/powerpoint/2010/main" val="2735935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72AACE-1B31-47EF-AF1F-50AC7D35E924}" type="slidenum">
              <a:rPr lang="en-US" smtClean="0"/>
              <a:t>36</a:t>
            </a:fld>
            <a:endParaRPr lang="en-US"/>
          </a:p>
        </p:txBody>
      </p:sp>
    </p:spTree>
    <p:extLst>
      <p:ext uri="{BB962C8B-B14F-4D97-AF65-F5344CB8AC3E}">
        <p14:creationId xmlns:p14="http://schemas.microsoft.com/office/powerpoint/2010/main" val="212966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A97F-91A3-754F-DCFB-148181FCD0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895E2-3FAE-9CBA-63E6-4D066FE35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EB2CC-499E-E045-702B-1AD886E79E33}"/>
              </a:ext>
            </a:extLst>
          </p:cNvPr>
          <p:cNvSpPr>
            <a:spLocks noGrp="1"/>
          </p:cNvSpPr>
          <p:nvPr>
            <p:ph type="dt" sz="half" idx="10"/>
          </p:nvPr>
        </p:nvSpPr>
        <p:spPr/>
        <p:txBody>
          <a:bodyPr/>
          <a:lstStyle/>
          <a:p>
            <a:fld id="{C5B45BDA-8DBF-47B2-9F43-32E24560AFDB}" type="datetime5">
              <a:rPr lang="en-US" smtClean="0"/>
              <a:t>19-Jul-24</a:t>
            </a:fld>
            <a:endParaRPr lang="en-US"/>
          </a:p>
        </p:txBody>
      </p:sp>
      <p:sp>
        <p:nvSpPr>
          <p:cNvPr id="5" name="Footer Placeholder 4">
            <a:extLst>
              <a:ext uri="{FF2B5EF4-FFF2-40B4-BE49-F238E27FC236}">
                <a16:creationId xmlns:a16="http://schemas.microsoft.com/office/drawing/2014/main" id="{7DDDCDBD-BB11-E6E6-23BA-CCC15B505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A8A72-67A1-A5AB-D7A0-47DCC31C5E53}"/>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413471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FA-6CDE-65D4-A0F8-89B318D4CB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B31533-5D97-72B0-B4B8-D24494E1D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C5C0A-6497-19A2-3C24-B8D04E615A67}"/>
              </a:ext>
            </a:extLst>
          </p:cNvPr>
          <p:cNvSpPr>
            <a:spLocks noGrp="1"/>
          </p:cNvSpPr>
          <p:nvPr>
            <p:ph type="dt" sz="half" idx="10"/>
          </p:nvPr>
        </p:nvSpPr>
        <p:spPr/>
        <p:txBody>
          <a:bodyPr/>
          <a:lstStyle/>
          <a:p>
            <a:fld id="{6F78B2B8-76AE-482C-A044-CD1D6F542B08}" type="datetime5">
              <a:rPr lang="en-US" smtClean="0"/>
              <a:t>19-Jul-24</a:t>
            </a:fld>
            <a:endParaRPr lang="en-US"/>
          </a:p>
        </p:txBody>
      </p:sp>
      <p:sp>
        <p:nvSpPr>
          <p:cNvPr id="5" name="Footer Placeholder 4">
            <a:extLst>
              <a:ext uri="{FF2B5EF4-FFF2-40B4-BE49-F238E27FC236}">
                <a16:creationId xmlns:a16="http://schemas.microsoft.com/office/drawing/2014/main" id="{E8E926C4-7FD6-48D2-8AC9-858B57A05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5DC87-D144-DC9E-549B-3EEE4BEC13DF}"/>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20967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2164C-F049-A848-B8BC-184705651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930A8-C501-5207-9BDE-B7F81C240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18D50-7175-1728-4D62-E0A967DA4B77}"/>
              </a:ext>
            </a:extLst>
          </p:cNvPr>
          <p:cNvSpPr>
            <a:spLocks noGrp="1"/>
          </p:cNvSpPr>
          <p:nvPr>
            <p:ph type="dt" sz="half" idx="10"/>
          </p:nvPr>
        </p:nvSpPr>
        <p:spPr/>
        <p:txBody>
          <a:bodyPr/>
          <a:lstStyle/>
          <a:p>
            <a:fld id="{F7C4600A-85F4-4C16-B42D-DC7639DB21F1}" type="datetime5">
              <a:rPr lang="en-US" smtClean="0"/>
              <a:t>19-Jul-24</a:t>
            </a:fld>
            <a:endParaRPr lang="en-US"/>
          </a:p>
        </p:txBody>
      </p:sp>
      <p:sp>
        <p:nvSpPr>
          <p:cNvPr id="5" name="Footer Placeholder 4">
            <a:extLst>
              <a:ext uri="{FF2B5EF4-FFF2-40B4-BE49-F238E27FC236}">
                <a16:creationId xmlns:a16="http://schemas.microsoft.com/office/drawing/2014/main" id="{A35C925C-0DAF-6721-D5DF-DB99A4D2D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9A835-FD65-933E-EB09-6118186E470D}"/>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141810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8E3F-6921-5D96-4001-D376F0980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BDFF4-81F8-24A7-541D-A915FDECF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31B49-A40B-B56C-4B6F-55E17EE47B37}"/>
              </a:ext>
            </a:extLst>
          </p:cNvPr>
          <p:cNvSpPr>
            <a:spLocks noGrp="1"/>
          </p:cNvSpPr>
          <p:nvPr>
            <p:ph type="dt" sz="half" idx="10"/>
          </p:nvPr>
        </p:nvSpPr>
        <p:spPr/>
        <p:txBody>
          <a:bodyPr/>
          <a:lstStyle/>
          <a:p>
            <a:fld id="{72F55390-07B7-4B11-B13F-2740304A4FC7}" type="datetime5">
              <a:rPr lang="en-US" smtClean="0"/>
              <a:t>19-Jul-24</a:t>
            </a:fld>
            <a:endParaRPr lang="en-US"/>
          </a:p>
        </p:txBody>
      </p:sp>
      <p:sp>
        <p:nvSpPr>
          <p:cNvPr id="5" name="Footer Placeholder 4">
            <a:extLst>
              <a:ext uri="{FF2B5EF4-FFF2-40B4-BE49-F238E27FC236}">
                <a16:creationId xmlns:a16="http://schemas.microsoft.com/office/drawing/2014/main" id="{7C57A9D5-7BD3-450C-DD7C-66C3E2346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A2E2A-2526-10C8-24A6-32E164D45634}"/>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62647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DE6A-B39A-BA37-FE2A-F52B9C0C4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1B587-EF3E-EB80-06A8-5AC514CD7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42063-8690-6E11-7ED9-1CFC13BC15F5}"/>
              </a:ext>
            </a:extLst>
          </p:cNvPr>
          <p:cNvSpPr>
            <a:spLocks noGrp="1"/>
          </p:cNvSpPr>
          <p:nvPr>
            <p:ph type="dt" sz="half" idx="10"/>
          </p:nvPr>
        </p:nvSpPr>
        <p:spPr/>
        <p:txBody>
          <a:bodyPr/>
          <a:lstStyle/>
          <a:p>
            <a:fld id="{9337AE5F-5FF3-45C7-B5C0-DC9C92117E3D}" type="datetime5">
              <a:rPr lang="en-US" smtClean="0"/>
              <a:t>19-Jul-24</a:t>
            </a:fld>
            <a:endParaRPr lang="en-US"/>
          </a:p>
        </p:txBody>
      </p:sp>
      <p:sp>
        <p:nvSpPr>
          <p:cNvPr id="5" name="Footer Placeholder 4">
            <a:extLst>
              <a:ext uri="{FF2B5EF4-FFF2-40B4-BE49-F238E27FC236}">
                <a16:creationId xmlns:a16="http://schemas.microsoft.com/office/drawing/2014/main" id="{FB73B3A0-BE2A-132A-67DC-793F1B0DB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42320-85D0-3647-D03E-A9554B5CC2F4}"/>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411993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6CD7-10C7-A1AE-92E3-1907B717F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B9DF6-D960-907B-21D9-75548769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E1258B-3617-81A9-4776-36A7D1CC5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382F1-62B1-3C73-82CB-8542C2F18919}"/>
              </a:ext>
            </a:extLst>
          </p:cNvPr>
          <p:cNvSpPr>
            <a:spLocks noGrp="1"/>
          </p:cNvSpPr>
          <p:nvPr>
            <p:ph type="dt" sz="half" idx="10"/>
          </p:nvPr>
        </p:nvSpPr>
        <p:spPr/>
        <p:txBody>
          <a:bodyPr/>
          <a:lstStyle/>
          <a:p>
            <a:fld id="{D4DEDBF8-BD50-4DA4-A4D2-23FE17E18691}" type="datetime5">
              <a:rPr lang="en-US" smtClean="0"/>
              <a:t>19-Jul-24</a:t>
            </a:fld>
            <a:endParaRPr lang="en-US"/>
          </a:p>
        </p:txBody>
      </p:sp>
      <p:sp>
        <p:nvSpPr>
          <p:cNvPr id="6" name="Footer Placeholder 5">
            <a:extLst>
              <a:ext uri="{FF2B5EF4-FFF2-40B4-BE49-F238E27FC236}">
                <a16:creationId xmlns:a16="http://schemas.microsoft.com/office/drawing/2014/main" id="{03E0DC05-711B-B30F-3DCE-2BECF2BE7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EA119-4B35-58FC-AB4C-5DB2F43C27A6}"/>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54851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89F0-A379-0495-6C26-0546718339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37B879-4741-E0F2-88C4-D75548919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A9A104-2C6D-8C1A-39A4-98BFAEE98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230BC2-0F40-B2BF-35AE-B28BD72F9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E6888-A270-8112-ACA6-9067941FAD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07286C-CBA2-44E7-A7EA-E85791E287F7}"/>
              </a:ext>
            </a:extLst>
          </p:cNvPr>
          <p:cNvSpPr>
            <a:spLocks noGrp="1"/>
          </p:cNvSpPr>
          <p:nvPr>
            <p:ph type="dt" sz="half" idx="10"/>
          </p:nvPr>
        </p:nvSpPr>
        <p:spPr/>
        <p:txBody>
          <a:bodyPr/>
          <a:lstStyle/>
          <a:p>
            <a:fld id="{9BA41A67-8285-4BB0-B197-5E6481B3A128}" type="datetime5">
              <a:rPr lang="en-US" smtClean="0"/>
              <a:t>19-Jul-24</a:t>
            </a:fld>
            <a:endParaRPr lang="en-US"/>
          </a:p>
        </p:txBody>
      </p:sp>
      <p:sp>
        <p:nvSpPr>
          <p:cNvPr id="8" name="Footer Placeholder 7">
            <a:extLst>
              <a:ext uri="{FF2B5EF4-FFF2-40B4-BE49-F238E27FC236}">
                <a16:creationId xmlns:a16="http://schemas.microsoft.com/office/drawing/2014/main" id="{B6472E3C-637D-4F74-757D-DC91C32CF8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F17E51-2719-171E-E78A-C8E82270E625}"/>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374791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2BC9-49E6-251C-5177-F5B1B1B8FE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CA91A-A398-0B09-BD14-5ABDA951086C}"/>
              </a:ext>
            </a:extLst>
          </p:cNvPr>
          <p:cNvSpPr>
            <a:spLocks noGrp="1"/>
          </p:cNvSpPr>
          <p:nvPr>
            <p:ph type="dt" sz="half" idx="10"/>
          </p:nvPr>
        </p:nvSpPr>
        <p:spPr/>
        <p:txBody>
          <a:bodyPr/>
          <a:lstStyle/>
          <a:p>
            <a:fld id="{8516AB16-8330-4572-A254-7F6898AD5555}" type="datetime5">
              <a:rPr lang="en-US" smtClean="0"/>
              <a:t>19-Jul-24</a:t>
            </a:fld>
            <a:endParaRPr lang="en-US"/>
          </a:p>
        </p:txBody>
      </p:sp>
      <p:sp>
        <p:nvSpPr>
          <p:cNvPr id="4" name="Footer Placeholder 3">
            <a:extLst>
              <a:ext uri="{FF2B5EF4-FFF2-40B4-BE49-F238E27FC236}">
                <a16:creationId xmlns:a16="http://schemas.microsoft.com/office/drawing/2014/main" id="{52E225A6-DC40-9282-05E0-074C49C14D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FB486-CB82-1338-A1E4-90A151610FCB}"/>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80945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7CA57-CA30-35C8-8716-449428F23602}"/>
              </a:ext>
            </a:extLst>
          </p:cNvPr>
          <p:cNvSpPr>
            <a:spLocks noGrp="1"/>
          </p:cNvSpPr>
          <p:nvPr>
            <p:ph type="dt" sz="half" idx="10"/>
          </p:nvPr>
        </p:nvSpPr>
        <p:spPr/>
        <p:txBody>
          <a:bodyPr/>
          <a:lstStyle/>
          <a:p>
            <a:fld id="{B2F3C30B-92B9-4A56-BC6C-D41B5347CE77}" type="datetime5">
              <a:rPr lang="en-US" smtClean="0"/>
              <a:t>19-Jul-24</a:t>
            </a:fld>
            <a:endParaRPr lang="en-US"/>
          </a:p>
        </p:txBody>
      </p:sp>
      <p:sp>
        <p:nvSpPr>
          <p:cNvPr id="3" name="Footer Placeholder 2">
            <a:extLst>
              <a:ext uri="{FF2B5EF4-FFF2-40B4-BE49-F238E27FC236}">
                <a16:creationId xmlns:a16="http://schemas.microsoft.com/office/drawing/2014/main" id="{F9B8197E-5C59-19D0-41CD-5CCF791EF6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B4B96-A5A4-6458-229A-92B15885C451}"/>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40390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68AF-BE45-104A-7CCC-9E0A8C39E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C390D-3D42-F73B-3E57-2D0758348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97A9E-055F-0445-C3F9-E07732206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0D190-044C-0D1E-FBDE-1CA8A3B87DE7}"/>
              </a:ext>
            </a:extLst>
          </p:cNvPr>
          <p:cNvSpPr>
            <a:spLocks noGrp="1"/>
          </p:cNvSpPr>
          <p:nvPr>
            <p:ph type="dt" sz="half" idx="10"/>
          </p:nvPr>
        </p:nvSpPr>
        <p:spPr/>
        <p:txBody>
          <a:bodyPr/>
          <a:lstStyle/>
          <a:p>
            <a:fld id="{10BB3B53-88B6-43C2-AD69-432CE0E6732F}" type="datetime5">
              <a:rPr lang="en-US" smtClean="0"/>
              <a:t>19-Jul-24</a:t>
            </a:fld>
            <a:endParaRPr lang="en-US"/>
          </a:p>
        </p:txBody>
      </p:sp>
      <p:sp>
        <p:nvSpPr>
          <p:cNvPr id="6" name="Footer Placeholder 5">
            <a:extLst>
              <a:ext uri="{FF2B5EF4-FFF2-40B4-BE49-F238E27FC236}">
                <a16:creationId xmlns:a16="http://schemas.microsoft.com/office/drawing/2014/main" id="{4396960B-6FF2-0051-94DF-037F063A8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B64F3-7F26-1C69-9EE1-D5406181540A}"/>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304370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3D13-8298-555A-C4BD-18A6BEA67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AE56EC-3F3E-AE0E-9243-395963413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A292-9AD3-CE2A-928F-98F9789CF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2DA1B-18C5-9333-5E49-CE8607B8D1FE}"/>
              </a:ext>
            </a:extLst>
          </p:cNvPr>
          <p:cNvSpPr>
            <a:spLocks noGrp="1"/>
          </p:cNvSpPr>
          <p:nvPr>
            <p:ph type="dt" sz="half" idx="10"/>
          </p:nvPr>
        </p:nvSpPr>
        <p:spPr/>
        <p:txBody>
          <a:bodyPr/>
          <a:lstStyle/>
          <a:p>
            <a:fld id="{A82BF2EF-87F2-4632-BD02-01EB8A3D4686}" type="datetime5">
              <a:rPr lang="en-US" smtClean="0"/>
              <a:t>19-Jul-24</a:t>
            </a:fld>
            <a:endParaRPr lang="en-US"/>
          </a:p>
        </p:txBody>
      </p:sp>
      <p:sp>
        <p:nvSpPr>
          <p:cNvPr id="6" name="Footer Placeholder 5">
            <a:extLst>
              <a:ext uri="{FF2B5EF4-FFF2-40B4-BE49-F238E27FC236}">
                <a16:creationId xmlns:a16="http://schemas.microsoft.com/office/drawing/2014/main" id="{6469315B-7ACC-10EE-4604-7160DB352E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43B5A-B939-58D7-9844-C426CBE5B0B5}"/>
              </a:ext>
            </a:extLst>
          </p:cNvPr>
          <p:cNvSpPr>
            <a:spLocks noGrp="1"/>
          </p:cNvSpPr>
          <p:nvPr>
            <p:ph type="sldNum" sz="quarter" idx="12"/>
          </p:nvPr>
        </p:nvSpPr>
        <p:spPr/>
        <p:txBody>
          <a:bodyPr/>
          <a:lstStyle/>
          <a:p>
            <a:fld id="{1571F179-308D-41C6-8ECF-BF163F9D3A29}" type="slidenum">
              <a:rPr lang="en-US" smtClean="0"/>
              <a:t>‹#›</a:t>
            </a:fld>
            <a:endParaRPr lang="en-US"/>
          </a:p>
        </p:txBody>
      </p:sp>
    </p:spTree>
    <p:extLst>
      <p:ext uri="{BB962C8B-B14F-4D97-AF65-F5344CB8AC3E}">
        <p14:creationId xmlns:p14="http://schemas.microsoft.com/office/powerpoint/2010/main" val="116178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D5FEE3-90EC-B2E0-E9E0-348F6C959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B934C2-EF22-078E-EF45-A539A40E8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EC113-32DB-D794-60B0-5BC388C62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E6E78-97F3-4269-BC61-56150D4AF82B}" type="datetime5">
              <a:rPr lang="en-US" smtClean="0"/>
              <a:t>19-Jul-24</a:t>
            </a:fld>
            <a:endParaRPr lang="en-US"/>
          </a:p>
        </p:txBody>
      </p:sp>
      <p:sp>
        <p:nvSpPr>
          <p:cNvPr id="5" name="Footer Placeholder 4">
            <a:extLst>
              <a:ext uri="{FF2B5EF4-FFF2-40B4-BE49-F238E27FC236}">
                <a16:creationId xmlns:a16="http://schemas.microsoft.com/office/drawing/2014/main" id="{6985E95C-53F0-6B55-C19F-69438FF861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B7308-5C7E-3449-1880-95710D9CF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1F179-308D-41C6-8ECF-BF163F9D3A29}" type="slidenum">
              <a:rPr lang="en-US" smtClean="0"/>
              <a:t>‹#›</a:t>
            </a:fld>
            <a:endParaRPr lang="en-US"/>
          </a:p>
        </p:txBody>
      </p:sp>
    </p:spTree>
    <p:extLst>
      <p:ext uri="{BB962C8B-B14F-4D97-AF65-F5344CB8AC3E}">
        <p14:creationId xmlns:p14="http://schemas.microsoft.com/office/powerpoint/2010/main" val="308259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rocurement.sc.gov/manua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7EE3EE-D079-2EF8-40F9-67F5CDE21DFB}"/>
              </a:ext>
            </a:extLst>
          </p:cNvPr>
          <p:cNvSpPr>
            <a:spLocks noGrp="1"/>
          </p:cNvSpPr>
          <p:nvPr>
            <p:ph type="ctrTitle"/>
          </p:nvPr>
        </p:nvSpPr>
        <p:spPr>
          <a:xfrm>
            <a:off x="1127208" y="857251"/>
            <a:ext cx="4747280" cy="3098061"/>
          </a:xfrm>
        </p:spPr>
        <p:txBody>
          <a:bodyPr anchor="b">
            <a:normAutofit fontScale="90000"/>
          </a:bodyPr>
          <a:lstStyle/>
          <a:p>
            <a:r>
              <a:rPr lang="en-US" sz="4800" dirty="0">
                <a:solidFill>
                  <a:srgbClr val="FFFFFF"/>
                </a:solidFill>
              </a:rPr>
              <a:t>CFSH Psychiatric Residential Treatment Facility </a:t>
            </a:r>
            <a:r>
              <a:rPr lang="en-US" sz="3100" dirty="0">
                <a:solidFill>
                  <a:srgbClr val="FFFFFF"/>
                </a:solidFill>
              </a:rPr>
              <a:t>J12-9830-SG</a:t>
            </a:r>
            <a:br>
              <a:rPr lang="en-US" sz="4800" dirty="0">
                <a:solidFill>
                  <a:srgbClr val="FFFFFF"/>
                </a:solidFill>
              </a:rPr>
            </a:br>
            <a:endParaRPr lang="en-US" sz="4800" dirty="0">
              <a:solidFill>
                <a:srgbClr val="FFFFFF"/>
              </a:solidFill>
            </a:endParaRPr>
          </a:p>
        </p:txBody>
      </p:sp>
      <p:sp>
        <p:nvSpPr>
          <p:cNvPr id="17" name="Rectangle 1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8B22A4F-74F3-7099-D580-AB1794C3DBA3}"/>
              </a:ext>
            </a:extLst>
          </p:cNvPr>
          <p:cNvSpPr>
            <a:spLocks noGrp="1"/>
          </p:cNvSpPr>
          <p:nvPr>
            <p:ph type="subTitle" idx="1"/>
          </p:nvPr>
        </p:nvSpPr>
        <p:spPr>
          <a:xfrm>
            <a:off x="773206" y="4355585"/>
            <a:ext cx="5028206" cy="2000765"/>
          </a:xfrm>
        </p:spPr>
        <p:txBody>
          <a:bodyPr anchor="t">
            <a:noAutofit/>
          </a:bodyPr>
          <a:lstStyle/>
          <a:p>
            <a:r>
              <a:rPr lang="en-US" sz="1400" dirty="0">
                <a:solidFill>
                  <a:schemeClr val="bg1"/>
                </a:solidFill>
              </a:rPr>
              <a:t>Project Objective: To create a Psychiatric Residential Treatment Facility (PRTF) primarily designed to safely and securely house juveniles committed to the Department of Juvenile Justice who have been determined under </a:t>
            </a:r>
            <a:r>
              <a:rPr lang="en-US" sz="1400" i="1" dirty="0">
                <a:solidFill>
                  <a:schemeClr val="bg1"/>
                </a:solidFill>
              </a:rPr>
              <a:t>S.C. Code Ann.</a:t>
            </a:r>
            <a:r>
              <a:rPr lang="en-US" sz="1400" dirty="0">
                <a:solidFill>
                  <a:schemeClr val="bg1"/>
                </a:solidFill>
              </a:rPr>
              <a:t> Section 63-19-1450 to have a mental illness requiring transfer to the Department of Mental Health for treatment, and whose needs require a period of treatment in a psychiatric residential treatment facility, but whose needs cannot be met in an available private facility.</a:t>
            </a:r>
          </a:p>
        </p:txBody>
      </p:sp>
      <p:sp>
        <p:nvSpPr>
          <p:cNvPr id="19" name="Oval 1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943848-24F4-3109-E279-4B8FE92FB41A}"/>
              </a:ext>
            </a:extLst>
          </p:cNvPr>
          <p:cNvPicPr>
            <a:picLocks noChangeAspect="1"/>
          </p:cNvPicPr>
          <p:nvPr/>
        </p:nvPicPr>
        <p:blipFill>
          <a:blip r:embed="rId2"/>
          <a:stretch>
            <a:fillRect/>
          </a:stretch>
        </p:blipFill>
        <p:spPr>
          <a:xfrm>
            <a:off x="6920559" y="2799480"/>
            <a:ext cx="3737164" cy="1273327"/>
          </a:xfrm>
          <a:prstGeom prst="rect">
            <a:avLst/>
          </a:prstGeom>
        </p:spPr>
      </p:pic>
      <p:sp>
        <p:nvSpPr>
          <p:cNvPr id="5" name="Slide Number Placeholder 4">
            <a:extLst>
              <a:ext uri="{FF2B5EF4-FFF2-40B4-BE49-F238E27FC236}">
                <a16:creationId xmlns:a16="http://schemas.microsoft.com/office/drawing/2014/main" id="{329BF8FB-FDEC-4069-8D4B-516BC7F5292B}"/>
              </a:ext>
            </a:extLst>
          </p:cNvPr>
          <p:cNvSpPr>
            <a:spLocks noGrp="1"/>
          </p:cNvSpPr>
          <p:nvPr>
            <p:ph type="sldNum" sz="quarter" idx="12"/>
          </p:nvPr>
        </p:nvSpPr>
        <p:spPr/>
        <p:txBody>
          <a:bodyPr/>
          <a:lstStyle/>
          <a:p>
            <a:fld id="{1571F179-308D-41C6-8ECF-BF163F9D3A29}" type="slidenum">
              <a:rPr lang="en-US" smtClean="0"/>
              <a:t>1</a:t>
            </a:fld>
            <a:endParaRPr lang="en-US"/>
          </a:p>
        </p:txBody>
      </p:sp>
    </p:spTree>
    <p:extLst>
      <p:ext uri="{BB962C8B-B14F-4D97-AF65-F5344CB8AC3E}">
        <p14:creationId xmlns:p14="http://schemas.microsoft.com/office/powerpoint/2010/main" val="287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1341636" y="513699"/>
            <a:ext cx="6279925" cy="707886"/>
          </a:xfrm>
          <a:prstGeom prst="rect">
            <a:avLst/>
          </a:prstGeom>
          <a:noFill/>
        </p:spPr>
        <p:txBody>
          <a:bodyPr wrap="none" rtlCol="0">
            <a:spAutoFit/>
          </a:bodyPr>
          <a:lstStyle/>
          <a:p>
            <a:pPr algn="ctr"/>
            <a:r>
              <a:rPr lang="en-US" sz="4000" dirty="0">
                <a:solidFill>
                  <a:schemeClr val="bg1"/>
                </a:solidFill>
                <a:latin typeface="+mj-lt"/>
              </a:rPr>
              <a:t>Office of State Engineer (OSE)</a:t>
            </a:r>
          </a:p>
        </p:txBody>
      </p:sp>
      <p:sp>
        <p:nvSpPr>
          <p:cNvPr id="4" name="TextBox 3">
            <a:extLst>
              <a:ext uri="{FF2B5EF4-FFF2-40B4-BE49-F238E27FC236}">
                <a16:creationId xmlns:a16="http://schemas.microsoft.com/office/drawing/2014/main" id="{C0B5748D-6476-01D1-0CBB-38386A2A2CA3}"/>
              </a:ext>
            </a:extLst>
          </p:cNvPr>
          <p:cNvSpPr txBox="1"/>
          <p:nvPr/>
        </p:nvSpPr>
        <p:spPr>
          <a:xfrm>
            <a:off x="494083" y="2310357"/>
            <a:ext cx="8687537" cy="42011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Office of State Engineer (OSE) – The primary role is to assist the Agency in procuring design and construction in the manner best suited to the Agency’s needs. The State Engineer is responsible to assure that all such procurements comply with state law. The State Engineer, as the Building Official and Deputy State Fire Marshal for construction of state buildings and facilities, is responsible to assure all such construction provides a safe environment for all occupants. 	</a:t>
            </a:r>
          </a:p>
          <a:p>
            <a:pPr marL="285750" indent="-285750">
              <a:spcAft>
                <a:spcPts val="600"/>
              </a:spcAft>
              <a:buFont typeface="Arial" panose="020B0604020202020204" pitchFamily="34" charset="0"/>
              <a:buChar char="•"/>
            </a:pPr>
            <a:r>
              <a:rPr lang="en-US" dirty="0">
                <a:solidFill>
                  <a:schemeClr val="bg1"/>
                </a:solidFill>
              </a:rPr>
              <a:t>OSE Manual, 2023 edition – The SC Consolidation Procurement Code and other Statutory Provisions require OSE to prepare and maintain the Manual for Planning &amp; Executing of State Permanent Improvements. According to Section 11-35-830, all procurements involving construction and construction-related design services, including any pre- and post- procurement activities in this area, must be conducted in accordance with the Manual for Planning and Execution of State Permanent Improvements. </a:t>
            </a:r>
          </a:p>
          <a:p>
            <a:pPr marL="285750" indent="-285750">
              <a:spcAft>
                <a:spcPts val="600"/>
              </a:spcAft>
              <a:buFont typeface="Arial" panose="020B0604020202020204" pitchFamily="34" charset="0"/>
              <a:buChar char="•"/>
            </a:pPr>
            <a:r>
              <a:rPr lang="en-US" dirty="0">
                <a:hlinkClick r:id="rId2"/>
              </a:rPr>
              <a:t>Procurement Services (sc.gov)</a:t>
            </a:r>
            <a:r>
              <a:rPr lang="en-US" dirty="0">
                <a:solidFill>
                  <a:schemeClr val="bg1"/>
                </a:solidFill>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10</a:t>
            </a:fld>
            <a:endParaRPr lang="en-US"/>
          </a:p>
        </p:txBody>
      </p:sp>
      <p:pic>
        <p:nvPicPr>
          <p:cNvPr id="2" name="Picture 1">
            <a:extLst>
              <a:ext uri="{FF2B5EF4-FFF2-40B4-BE49-F238E27FC236}">
                <a16:creationId xmlns:a16="http://schemas.microsoft.com/office/drawing/2014/main" id="{1151E607-A38B-4D78-18A3-CB5A114C3EDB}"/>
              </a:ext>
            </a:extLst>
          </p:cNvPr>
          <p:cNvPicPr>
            <a:picLocks noChangeAspect="1"/>
          </p:cNvPicPr>
          <p:nvPr/>
        </p:nvPicPr>
        <p:blipFill>
          <a:blip r:embed="rId3"/>
          <a:stretch>
            <a:fillRect/>
          </a:stretch>
        </p:blipFill>
        <p:spPr>
          <a:xfrm rot="1853990">
            <a:off x="8169582" y="1006808"/>
            <a:ext cx="3111524" cy="1747014"/>
          </a:xfrm>
          <a:prstGeom prst="rect">
            <a:avLst/>
          </a:prstGeom>
          <a:ln w="38100">
            <a:solidFill>
              <a:schemeClr val="tx1"/>
            </a:solidFill>
          </a:ln>
        </p:spPr>
      </p:pic>
    </p:spTree>
    <p:extLst>
      <p:ext uri="{BB962C8B-B14F-4D97-AF65-F5344CB8AC3E}">
        <p14:creationId xmlns:p14="http://schemas.microsoft.com/office/powerpoint/2010/main" val="1031026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70">
                                          <p:stCondLst>
                                            <p:cond delay="0"/>
                                          </p:stCondLst>
                                        </p:cTn>
                                        <p:tgtEl>
                                          <p:spTgt spid="2"/>
                                        </p:tgtEl>
                                      </p:cBhvr>
                                    </p:animEffect>
                                    <p:anim calcmode="lin" valueType="num">
                                      <p:cBhvr>
                                        <p:cTn id="8"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3" dur="39">
                                          <p:stCondLst>
                                            <p:cond delay="975"/>
                                          </p:stCondLst>
                                        </p:cTn>
                                        <p:tgtEl>
                                          <p:spTgt spid="2"/>
                                        </p:tgtEl>
                                      </p:cBhvr>
                                      <p:to x="100000" y="60000"/>
                                    </p:animScale>
                                    <p:animScale>
                                      <p:cBhvr>
                                        <p:cTn id="14" dur="249" decel="50000">
                                          <p:stCondLst>
                                            <p:cond delay="1014"/>
                                          </p:stCondLst>
                                        </p:cTn>
                                        <p:tgtEl>
                                          <p:spTgt spid="2"/>
                                        </p:tgtEl>
                                      </p:cBhvr>
                                      <p:to x="100000" y="100000"/>
                                    </p:animScale>
                                    <p:animScale>
                                      <p:cBhvr>
                                        <p:cTn id="15" dur="39">
                                          <p:stCondLst>
                                            <p:cond delay="1968"/>
                                          </p:stCondLst>
                                        </p:cTn>
                                        <p:tgtEl>
                                          <p:spTgt spid="2"/>
                                        </p:tgtEl>
                                      </p:cBhvr>
                                      <p:to x="100000" y="80000"/>
                                    </p:animScale>
                                    <p:animScale>
                                      <p:cBhvr>
                                        <p:cTn id="16" dur="249" decel="50000">
                                          <p:stCondLst>
                                            <p:cond delay="2007"/>
                                          </p:stCondLst>
                                        </p:cTn>
                                        <p:tgtEl>
                                          <p:spTgt spid="2"/>
                                        </p:tgtEl>
                                      </p:cBhvr>
                                      <p:to x="100000" y="100000"/>
                                    </p:animScale>
                                    <p:animScale>
                                      <p:cBhvr>
                                        <p:cTn id="17" dur="39">
                                          <p:stCondLst>
                                            <p:cond delay="2463"/>
                                          </p:stCondLst>
                                        </p:cTn>
                                        <p:tgtEl>
                                          <p:spTgt spid="2"/>
                                        </p:tgtEl>
                                      </p:cBhvr>
                                      <p:to x="100000" y="90000"/>
                                    </p:animScale>
                                    <p:animScale>
                                      <p:cBhvr>
                                        <p:cTn id="18" dur="249" decel="50000">
                                          <p:stCondLst>
                                            <p:cond delay="2502"/>
                                          </p:stCondLst>
                                        </p:cTn>
                                        <p:tgtEl>
                                          <p:spTgt spid="2"/>
                                        </p:tgtEl>
                                      </p:cBhvr>
                                      <p:to x="100000" y="100000"/>
                                    </p:animScale>
                                    <p:animScale>
                                      <p:cBhvr>
                                        <p:cTn id="19" dur="39">
                                          <p:stCondLst>
                                            <p:cond delay="2712"/>
                                          </p:stCondLst>
                                        </p:cTn>
                                        <p:tgtEl>
                                          <p:spTgt spid="2"/>
                                        </p:tgtEl>
                                      </p:cBhvr>
                                      <p:to x="100000" y="95000"/>
                                    </p:animScale>
                                    <p:animScale>
                                      <p:cBhvr>
                                        <p:cTn id="20" dur="249" decel="50000">
                                          <p:stCondLst>
                                            <p:cond delay="2751"/>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526537" y="513699"/>
            <a:ext cx="7910114" cy="1077218"/>
          </a:xfrm>
          <a:prstGeom prst="rect">
            <a:avLst/>
          </a:prstGeom>
          <a:noFill/>
        </p:spPr>
        <p:txBody>
          <a:bodyPr wrap="none" rtlCol="0">
            <a:spAutoFit/>
          </a:bodyPr>
          <a:lstStyle/>
          <a:p>
            <a:pPr algn="ctr"/>
            <a:r>
              <a:rPr lang="en-US" sz="4000" dirty="0">
                <a:solidFill>
                  <a:schemeClr val="bg1"/>
                </a:solidFill>
                <a:latin typeface="+mj-lt"/>
              </a:rPr>
              <a:t>Construction Manager Agent Services</a:t>
            </a:r>
          </a:p>
          <a:p>
            <a:pPr algn="ctr"/>
            <a:r>
              <a:rPr lang="en-US" sz="2400" b="1" u="sng" dirty="0">
                <a:solidFill>
                  <a:schemeClr val="bg1"/>
                </a:solidFill>
                <a:latin typeface="+mj-lt"/>
              </a:rPr>
              <a:t>LCK Construction Services, LLC</a:t>
            </a: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63436"/>
            <a:ext cx="8687537" cy="44627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Those professional services associated with contract administration, project management, and other specified services provided in connection with the administration of a project delivery method. </a:t>
            </a:r>
          </a:p>
          <a:p>
            <a:pPr marL="285750" indent="-285750">
              <a:spcAft>
                <a:spcPts val="600"/>
              </a:spcAft>
              <a:buFont typeface="Arial" panose="020B0604020202020204" pitchFamily="34" charset="0"/>
              <a:buChar char="•"/>
            </a:pPr>
            <a:r>
              <a:rPr lang="en-US" dirty="0">
                <a:solidFill>
                  <a:schemeClr val="bg1"/>
                </a:solidFill>
              </a:rPr>
              <a:t>SCDMH has hired </a:t>
            </a:r>
            <a:r>
              <a:rPr lang="en-US" u="sng" dirty="0">
                <a:solidFill>
                  <a:schemeClr val="bg1"/>
                </a:solidFill>
              </a:rPr>
              <a:t>LCK Construction Services, LLC</a:t>
            </a:r>
            <a:r>
              <a:rPr lang="en-US" dirty="0">
                <a:solidFill>
                  <a:schemeClr val="bg1"/>
                </a:solidFill>
              </a:rPr>
              <a:t> per OSE manual Chapter 4 guidelines to provide Project Management Services for the PRTF project. In this role, LCK is the agency’s representative during the design, construction, and project closeout.</a:t>
            </a:r>
          </a:p>
          <a:p>
            <a:pPr>
              <a:spcAft>
                <a:spcPts val="600"/>
              </a:spcAft>
            </a:pPr>
            <a:r>
              <a:rPr lang="en-US" dirty="0">
                <a:solidFill>
                  <a:schemeClr val="bg1"/>
                </a:solidFill>
              </a:rPr>
              <a:t> </a:t>
            </a:r>
          </a:p>
          <a:p>
            <a:pPr marL="285750" indent="-285750">
              <a:spcAft>
                <a:spcPts val="600"/>
              </a:spcAft>
              <a:buFont typeface="Arial" panose="020B0604020202020204" pitchFamily="34" charset="0"/>
              <a:buChar char="•"/>
            </a:pPr>
            <a:r>
              <a:rPr lang="en-US" dirty="0">
                <a:solidFill>
                  <a:schemeClr val="bg1"/>
                </a:solidFill>
              </a:rPr>
              <a:t>Responsibilities include: </a:t>
            </a:r>
          </a:p>
          <a:p>
            <a:pPr marL="574675" indent="-285750">
              <a:spcAft>
                <a:spcPts val="600"/>
              </a:spcAft>
              <a:buFont typeface="Wingdings" panose="05000000000000000000" pitchFamily="2" charset="2"/>
              <a:buChar char="Ø"/>
            </a:pPr>
            <a:r>
              <a:rPr lang="en-US" sz="1600" dirty="0">
                <a:solidFill>
                  <a:schemeClr val="bg1"/>
                </a:solidFill>
              </a:rPr>
              <a:t>Single point of contact to distribute project information and updates.</a:t>
            </a:r>
          </a:p>
          <a:p>
            <a:pPr marL="574675" indent="-285750">
              <a:spcAft>
                <a:spcPts val="600"/>
              </a:spcAft>
              <a:buFont typeface="Wingdings" panose="05000000000000000000" pitchFamily="2" charset="2"/>
              <a:buChar char="Ø"/>
            </a:pPr>
            <a:r>
              <a:rPr lang="en-US" sz="1600" dirty="0">
                <a:solidFill>
                  <a:schemeClr val="bg1"/>
                </a:solidFill>
              </a:rPr>
              <a:t>Tracking and confirming the project stays within the established budget and schedule.</a:t>
            </a:r>
          </a:p>
          <a:p>
            <a:pPr marL="574675" indent="-285750">
              <a:spcAft>
                <a:spcPts val="600"/>
              </a:spcAft>
              <a:buFont typeface="Wingdings" panose="05000000000000000000" pitchFamily="2" charset="2"/>
              <a:buChar char="Ø"/>
            </a:pPr>
            <a:r>
              <a:rPr lang="en-US" sz="1600" dirty="0">
                <a:solidFill>
                  <a:schemeClr val="bg1"/>
                </a:solidFill>
              </a:rPr>
              <a:t>Ensuring OSE and state regulations for construction projects are adhered to.</a:t>
            </a:r>
          </a:p>
          <a:p>
            <a:pPr marL="574675" indent="-285750">
              <a:spcAft>
                <a:spcPts val="600"/>
              </a:spcAft>
              <a:buFont typeface="Wingdings" panose="05000000000000000000" pitchFamily="2" charset="2"/>
              <a:buChar char="Ø"/>
            </a:pPr>
            <a:r>
              <a:rPr lang="en-US" sz="1600" dirty="0">
                <a:solidFill>
                  <a:schemeClr val="bg1"/>
                </a:solidFill>
              </a:rPr>
              <a:t>Assist in reviewing all construction documents for accuracy and compliance.</a:t>
            </a:r>
          </a:p>
          <a:p>
            <a:pPr marL="574675" indent="-285750">
              <a:spcAft>
                <a:spcPts val="600"/>
              </a:spcAft>
              <a:buFont typeface="Wingdings" panose="05000000000000000000" pitchFamily="2" charset="2"/>
              <a:buChar char="Ø"/>
            </a:pPr>
            <a:r>
              <a:rPr lang="en-US" sz="1600" dirty="0">
                <a:solidFill>
                  <a:schemeClr val="bg1"/>
                </a:solidFill>
              </a:rPr>
              <a:t>Construction administration.</a:t>
            </a:r>
            <a:r>
              <a:rPr lang="en-US" dirty="0">
                <a:solidFill>
                  <a:schemeClr val="bg1"/>
                </a:solidFill>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11</a:t>
            </a:fld>
            <a:endParaRPr lang="en-US"/>
          </a:p>
        </p:txBody>
      </p:sp>
      <p:pic>
        <p:nvPicPr>
          <p:cNvPr id="2" name="Picture 1">
            <a:extLst>
              <a:ext uri="{FF2B5EF4-FFF2-40B4-BE49-F238E27FC236}">
                <a16:creationId xmlns:a16="http://schemas.microsoft.com/office/drawing/2014/main" id="{A695F954-44C8-DFA2-26B4-714F1ECE3554}"/>
              </a:ext>
            </a:extLst>
          </p:cNvPr>
          <p:cNvPicPr>
            <a:picLocks noChangeAspect="1"/>
          </p:cNvPicPr>
          <p:nvPr/>
        </p:nvPicPr>
        <p:blipFill>
          <a:blip r:embed="rId2"/>
          <a:stretch>
            <a:fillRect/>
          </a:stretch>
        </p:blipFill>
        <p:spPr>
          <a:xfrm>
            <a:off x="8559532" y="3287442"/>
            <a:ext cx="3068052" cy="3068052"/>
          </a:xfrm>
          <a:prstGeom prst="rect">
            <a:avLst/>
          </a:prstGeom>
          <a:ln w="38100">
            <a:solidFill>
              <a:schemeClr val="tx1"/>
            </a:solidFill>
          </a:ln>
        </p:spPr>
      </p:pic>
    </p:spTree>
    <p:extLst>
      <p:ext uri="{BB962C8B-B14F-4D97-AF65-F5344CB8AC3E}">
        <p14:creationId xmlns:p14="http://schemas.microsoft.com/office/powerpoint/2010/main" val="148149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963575" y="513699"/>
            <a:ext cx="3036024" cy="707886"/>
          </a:xfrm>
          <a:prstGeom prst="rect">
            <a:avLst/>
          </a:prstGeom>
          <a:noFill/>
        </p:spPr>
        <p:txBody>
          <a:bodyPr wrap="none" rtlCol="0">
            <a:spAutoFit/>
          </a:bodyPr>
          <a:lstStyle/>
          <a:p>
            <a:pPr algn="ctr"/>
            <a:r>
              <a:rPr lang="en-US" sz="4000" dirty="0">
                <a:solidFill>
                  <a:schemeClr val="bg1"/>
                </a:solidFill>
                <a:latin typeface="+mj-lt"/>
              </a:rPr>
              <a:t>GEO &amp; Survey</a:t>
            </a:r>
          </a:p>
        </p:txBody>
      </p:sp>
      <p:sp>
        <p:nvSpPr>
          <p:cNvPr id="4" name="TextBox 3">
            <a:extLst>
              <a:ext uri="{FF2B5EF4-FFF2-40B4-BE49-F238E27FC236}">
                <a16:creationId xmlns:a16="http://schemas.microsoft.com/office/drawing/2014/main" id="{C0B5748D-6476-01D1-0CBB-38386A2A2CA3}"/>
              </a:ext>
            </a:extLst>
          </p:cNvPr>
          <p:cNvSpPr txBox="1"/>
          <p:nvPr/>
        </p:nvSpPr>
        <p:spPr>
          <a:xfrm>
            <a:off x="5520889" y="2474924"/>
            <a:ext cx="6331086" cy="337015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u="sng" dirty="0">
                <a:solidFill>
                  <a:schemeClr val="bg1"/>
                </a:solidFill>
              </a:rPr>
              <a:t>Dennis Corporation</a:t>
            </a:r>
            <a:r>
              <a:rPr lang="en-US" dirty="0">
                <a:solidFill>
                  <a:schemeClr val="bg1"/>
                </a:solidFill>
              </a:rPr>
              <a:t> is the firm hired to furnish surveys to describe physical characteristics, legal limitations, and utility locations for the project site. </a:t>
            </a:r>
          </a:p>
          <a:p>
            <a:pPr marL="285750" indent="-285750">
              <a:spcAft>
                <a:spcPts val="600"/>
              </a:spcAft>
              <a:buFont typeface="Arial" panose="020B0604020202020204" pitchFamily="34" charset="0"/>
              <a:buChar char="•"/>
            </a:pPr>
            <a:endParaRPr lang="en-US" dirty="0">
              <a:solidFill>
                <a:schemeClr val="bg1"/>
              </a:solidFill>
            </a:endParaRPr>
          </a:p>
          <a:p>
            <a:pPr marL="285750" indent="-285750">
              <a:spcAft>
                <a:spcPts val="600"/>
              </a:spcAft>
              <a:buFont typeface="Arial" panose="020B0604020202020204" pitchFamily="34" charset="0"/>
              <a:buChar char="•"/>
            </a:pPr>
            <a:r>
              <a:rPr lang="en-US" u="sng" dirty="0">
                <a:solidFill>
                  <a:schemeClr val="bg1"/>
                </a:solidFill>
              </a:rPr>
              <a:t>S&amp;ME</a:t>
            </a:r>
            <a:r>
              <a:rPr lang="en-US" dirty="0">
                <a:solidFill>
                  <a:schemeClr val="bg1"/>
                </a:solidFill>
              </a:rPr>
              <a:t> is the firm hired to provide geotechnical engineering services for test borings, soil bearing values, evaluation of hazardous materials, seismic evaluation, ground corrosion test and resistivity test, including necessary operations for anticipating subsoil conditions.</a:t>
            </a:r>
          </a:p>
          <a:p>
            <a:pPr>
              <a:spcAft>
                <a:spcPts val="600"/>
              </a:spcAft>
            </a:pPr>
            <a:r>
              <a:rPr lang="en-US" dirty="0">
                <a:solidFill>
                  <a:schemeClr val="bg1"/>
                </a:solidFill>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12</a:t>
            </a:fld>
            <a:endParaRPr lang="en-US"/>
          </a:p>
        </p:txBody>
      </p:sp>
      <p:pic>
        <p:nvPicPr>
          <p:cNvPr id="2" name="Picture 1">
            <a:extLst>
              <a:ext uri="{FF2B5EF4-FFF2-40B4-BE49-F238E27FC236}">
                <a16:creationId xmlns:a16="http://schemas.microsoft.com/office/drawing/2014/main" id="{1C186A4F-1F6F-D45C-F9E0-308C0B145F83}"/>
              </a:ext>
            </a:extLst>
          </p:cNvPr>
          <p:cNvPicPr>
            <a:picLocks noChangeAspect="1"/>
          </p:cNvPicPr>
          <p:nvPr/>
        </p:nvPicPr>
        <p:blipFill>
          <a:blip r:embed="rId2"/>
          <a:stretch>
            <a:fillRect/>
          </a:stretch>
        </p:blipFill>
        <p:spPr>
          <a:xfrm>
            <a:off x="582325" y="1341878"/>
            <a:ext cx="4762500" cy="4762500"/>
          </a:xfrm>
          <a:prstGeom prst="rect">
            <a:avLst/>
          </a:prstGeom>
          <a:ln w="38100">
            <a:solidFill>
              <a:schemeClr val="tx1"/>
            </a:solidFill>
          </a:ln>
        </p:spPr>
      </p:pic>
    </p:spTree>
    <p:extLst>
      <p:ext uri="{BB962C8B-B14F-4D97-AF65-F5344CB8AC3E}">
        <p14:creationId xmlns:p14="http://schemas.microsoft.com/office/powerpoint/2010/main" val="1217035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361136" y="513699"/>
            <a:ext cx="8240910" cy="1077218"/>
          </a:xfrm>
          <a:prstGeom prst="rect">
            <a:avLst/>
          </a:prstGeom>
          <a:noFill/>
        </p:spPr>
        <p:txBody>
          <a:bodyPr wrap="none" rtlCol="0">
            <a:spAutoFit/>
          </a:bodyPr>
          <a:lstStyle/>
          <a:p>
            <a:pPr algn="ctr"/>
            <a:r>
              <a:rPr lang="en-US" sz="4000" dirty="0">
                <a:solidFill>
                  <a:schemeClr val="bg1"/>
                </a:solidFill>
                <a:latin typeface="+mj-lt"/>
              </a:rPr>
              <a:t>Design-Build-Operate-Maintain(DBOM)</a:t>
            </a:r>
          </a:p>
          <a:p>
            <a:pPr algn="ctr"/>
            <a:r>
              <a:rPr lang="en-US" sz="2400" b="1" u="sng" dirty="0">
                <a:solidFill>
                  <a:schemeClr val="bg1"/>
                </a:solidFill>
                <a:latin typeface="+mj-lt"/>
              </a:rPr>
              <a:t>Correct Care of South Carolina, LLC</a:t>
            </a: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63436"/>
            <a:ext cx="8687537" cy="39241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Design-Build-Operate-Maintain (DBOM): A project delivery method in which an Agency enters into a single contract for the design, construction, maintenance, and operation of an infrastructure facility over a contractually defined period.</a:t>
            </a:r>
          </a:p>
          <a:p>
            <a:pPr marL="285750" indent="-285750">
              <a:spcAft>
                <a:spcPts val="600"/>
              </a:spcAft>
              <a:buFont typeface="Arial" panose="020B0604020202020204" pitchFamily="34" charset="0"/>
              <a:buChar char="•"/>
            </a:pPr>
            <a:r>
              <a:rPr lang="en-US" dirty="0">
                <a:solidFill>
                  <a:schemeClr val="bg1"/>
                </a:solidFill>
              </a:rPr>
              <a:t>DBOM was selected as the project delivery method as the most advantageous for the State for this specific project. The DBOM delivery method has been determined to be the most timely, economical, and successful approach for the completion of this particular project based on size, scope, and complexity.</a:t>
            </a:r>
          </a:p>
          <a:p>
            <a:pPr marL="285750" indent="-285750">
              <a:spcAft>
                <a:spcPts val="600"/>
              </a:spcAft>
              <a:buFont typeface="Arial" panose="020B0604020202020204" pitchFamily="34" charset="0"/>
              <a:buChar char="•"/>
            </a:pPr>
            <a:r>
              <a:rPr lang="en-US" u="sng" dirty="0">
                <a:solidFill>
                  <a:schemeClr val="bg1"/>
                </a:solidFill>
              </a:rPr>
              <a:t>Correct Care of South Carolina, LLC</a:t>
            </a:r>
            <a:r>
              <a:rPr lang="en-US" dirty="0">
                <a:solidFill>
                  <a:schemeClr val="bg1"/>
                </a:solidFill>
              </a:rPr>
              <a:t> is the firm contracted with for the DBOM.</a:t>
            </a:r>
          </a:p>
          <a:p>
            <a:pPr marL="285750" indent="-285750">
              <a:spcAft>
                <a:spcPts val="600"/>
              </a:spcAft>
              <a:buFont typeface="Arial" panose="020B0604020202020204" pitchFamily="34" charset="0"/>
              <a:buChar char="•"/>
            </a:pPr>
            <a:r>
              <a:rPr lang="en-US" dirty="0">
                <a:solidFill>
                  <a:schemeClr val="bg1"/>
                </a:solidFill>
              </a:rPr>
              <a:t>Design Professional: Architectural and Engineering Firm(s) hired by the DBOM to provide preparation of plans, reports, calculations, models, schematics, drawings, specifications, submittals, the Construction Documents, and additional instruments of service required to be performed or under the responsibility of licensed design professionals.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13</a:t>
            </a:fld>
            <a:endParaRPr lang="en-US"/>
          </a:p>
        </p:txBody>
      </p:sp>
      <p:pic>
        <p:nvPicPr>
          <p:cNvPr id="2" name="Picture 1">
            <a:extLst>
              <a:ext uri="{FF2B5EF4-FFF2-40B4-BE49-F238E27FC236}">
                <a16:creationId xmlns:a16="http://schemas.microsoft.com/office/drawing/2014/main" id="{B028F7A9-03D1-33C0-3D20-4B81B223B23D}"/>
              </a:ext>
            </a:extLst>
          </p:cNvPr>
          <p:cNvPicPr>
            <a:picLocks noChangeAspect="1"/>
          </p:cNvPicPr>
          <p:nvPr/>
        </p:nvPicPr>
        <p:blipFill>
          <a:blip r:embed="rId3"/>
          <a:stretch>
            <a:fillRect/>
          </a:stretch>
        </p:blipFill>
        <p:spPr>
          <a:xfrm>
            <a:off x="9363077" y="2175697"/>
            <a:ext cx="2447925" cy="3314700"/>
          </a:xfrm>
          <a:prstGeom prst="rect">
            <a:avLst/>
          </a:prstGeom>
          <a:ln w="38100">
            <a:solidFill>
              <a:schemeClr val="tx1"/>
            </a:solidFill>
          </a:ln>
        </p:spPr>
      </p:pic>
    </p:spTree>
    <p:extLst>
      <p:ext uri="{BB962C8B-B14F-4D97-AF65-F5344CB8AC3E}">
        <p14:creationId xmlns:p14="http://schemas.microsoft.com/office/powerpoint/2010/main" val="18100676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752512" y="412225"/>
            <a:ext cx="5456109" cy="1138773"/>
          </a:xfrm>
          <a:prstGeom prst="rect">
            <a:avLst/>
          </a:prstGeom>
          <a:noFill/>
        </p:spPr>
        <p:txBody>
          <a:bodyPr wrap="none" rtlCol="0">
            <a:spAutoFit/>
          </a:bodyPr>
          <a:lstStyle/>
          <a:p>
            <a:pPr algn="ctr"/>
            <a:r>
              <a:rPr lang="en-US" sz="4000" dirty="0">
                <a:solidFill>
                  <a:schemeClr val="bg1"/>
                </a:solidFill>
                <a:latin typeface="+mj-lt"/>
              </a:rPr>
              <a:t>Independent Peer Review</a:t>
            </a:r>
          </a:p>
          <a:p>
            <a:pPr algn="ctr"/>
            <a:r>
              <a:rPr lang="en-US" sz="2800" u="sng" dirty="0">
                <a:solidFill>
                  <a:schemeClr val="bg1"/>
                </a:solidFill>
              </a:rPr>
              <a:t>SSOE, Inc.</a:t>
            </a:r>
            <a:endParaRPr lang="en-US" sz="2800" dirty="0">
              <a:solidFill>
                <a:schemeClr val="bg1"/>
              </a:solidFill>
              <a:latin typeface="+mj-lt"/>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63436"/>
            <a:ext cx="8840004" cy="50167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Independent Peer Reviewer services (IPR)</a:t>
            </a:r>
          </a:p>
          <a:p>
            <a:pPr marL="288925">
              <a:spcAft>
                <a:spcPts val="600"/>
              </a:spcAft>
            </a:pPr>
            <a:r>
              <a:rPr lang="en-US" dirty="0">
                <a:solidFill>
                  <a:schemeClr val="bg1"/>
                </a:solidFill>
              </a:rPr>
              <a:t>are additional architectural and engineering </a:t>
            </a:r>
          </a:p>
          <a:p>
            <a:pPr marL="288925">
              <a:spcAft>
                <a:spcPts val="600"/>
              </a:spcAft>
            </a:pPr>
            <a:r>
              <a:rPr lang="en-US" dirty="0">
                <a:solidFill>
                  <a:schemeClr val="bg1"/>
                </a:solidFill>
              </a:rPr>
              <a:t>services that an agency must acquire in the procurement </a:t>
            </a:r>
          </a:p>
          <a:p>
            <a:pPr marL="288925">
              <a:spcAft>
                <a:spcPts val="600"/>
              </a:spcAft>
            </a:pPr>
            <a:r>
              <a:rPr lang="en-US" dirty="0">
                <a:solidFill>
                  <a:schemeClr val="bg1"/>
                </a:solidFill>
              </a:rPr>
              <a:t>of D-B services.</a:t>
            </a:r>
          </a:p>
          <a:p>
            <a:pPr marL="285750" indent="-285750">
              <a:spcAft>
                <a:spcPts val="600"/>
              </a:spcAft>
              <a:buFont typeface="Arial" panose="020B0604020202020204" pitchFamily="34" charset="0"/>
              <a:buChar char="•"/>
            </a:pPr>
            <a:r>
              <a:rPr lang="en-US" dirty="0">
                <a:solidFill>
                  <a:schemeClr val="bg1"/>
                </a:solidFill>
              </a:rPr>
              <a:t>The function of the IPR is to confirm that key elements of </a:t>
            </a:r>
          </a:p>
          <a:p>
            <a:pPr marL="288925">
              <a:spcAft>
                <a:spcPts val="600"/>
              </a:spcAft>
            </a:pPr>
            <a:r>
              <a:rPr lang="en-US" dirty="0">
                <a:solidFill>
                  <a:schemeClr val="bg1"/>
                </a:solidFill>
              </a:rPr>
              <a:t>the engineering and architectural design provided by the </a:t>
            </a:r>
          </a:p>
          <a:p>
            <a:pPr marL="288925">
              <a:spcAft>
                <a:spcPts val="600"/>
              </a:spcAft>
            </a:pPr>
            <a:r>
              <a:rPr lang="en-US" dirty="0">
                <a:solidFill>
                  <a:schemeClr val="bg1"/>
                </a:solidFill>
              </a:rPr>
              <a:t>DBOM are consistent with the professional skills and care </a:t>
            </a:r>
          </a:p>
          <a:p>
            <a:pPr marL="288925">
              <a:spcAft>
                <a:spcPts val="600"/>
              </a:spcAft>
            </a:pPr>
            <a:r>
              <a:rPr lang="en-US" dirty="0">
                <a:solidFill>
                  <a:schemeClr val="bg1"/>
                </a:solidFill>
              </a:rPr>
              <a:t>ordinarily provided by practicing design professionals in the same region under the same circumstances.</a:t>
            </a:r>
          </a:p>
          <a:p>
            <a:pPr marL="285750" indent="-285750">
              <a:spcAft>
                <a:spcPts val="600"/>
              </a:spcAft>
              <a:buFont typeface="Arial" panose="020B0604020202020204" pitchFamily="34" charset="0"/>
              <a:buChar char="•"/>
            </a:pPr>
            <a:r>
              <a:rPr lang="en-US" dirty="0">
                <a:solidFill>
                  <a:schemeClr val="bg1"/>
                </a:solidFill>
              </a:rPr>
              <a:t>SC Code section 11-35-3024(3)(b) and SC Regulation 19-445.2145(A)(7) defines independent peer reviewer services and their use.</a:t>
            </a:r>
          </a:p>
          <a:p>
            <a:pPr marL="285750" indent="-285750">
              <a:spcAft>
                <a:spcPts val="600"/>
              </a:spcAft>
              <a:buFont typeface="Arial" panose="020B0604020202020204" pitchFamily="34" charset="0"/>
              <a:buChar char="•"/>
            </a:pPr>
            <a:r>
              <a:rPr lang="en-US" dirty="0">
                <a:solidFill>
                  <a:schemeClr val="bg1"/>
                </a:solidFill>
              </a:rPr>
              <a:t>The agency has hired </a:t>
            </a:r>
            <a:r>
              <a:rPr lang="en-US" u="sng" dirty="0">
                <a:solidFill>
                  <a:schemeClr val="bg1"/>
                </a:solidFill>
              </a:rPr>
              <a:t>SSOE, Inc.</a:t>
            </a:r>
            <a:r>
              <a:rPr lang="en-US" dirty="0">
                <a:solidFill>
                  <a:schemeClr val="bg1"/>
                </a:solidFill>
              </a:rPr>
              <a:t> to provide IPR per OSE Manual Chapter 4 and Chapter 12.</a:t>
            </a:r>
          </a:p>
          <a:p>
            <a:pPr marL="285750" indent="-285750">
              <a:spcAft>
                <a:spcPts val="600"/>
              </a:spcAft>
              <a:buFont typeface="Arial" panose="020B0604020202020204" pitchFamily="34" charset="0"/>
              <a:buChar char="•"/>
            </a:pPr>
            <a:r>
              <a:rPr lang="en-US" dirty="0">
                <a:solidFill>
                  <a:schemeClr val="bg1"/>
                </a:solidFill>
              </a:rPr>
              <a:t>Construction for the PRTF will not commence until OSE and IPR have reviewed and approved properly completed design documents.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14</a:t>
            </a:fld>
            <a:endParaRPr lang="en-US"/>
          </a:p>
        </p:txBody>
      </p:sp>
      <p:pic>
        <p:nvPicPr>
          <p:cNvPr id="2" name="Picture 1">
            <a:extLst>
              <a:ext uri="{FF2B5EF4-FFF2-40B4-BE49-F238E27FC236}">
                <a16:creationId xmlns:a16="http://schemas.microsoft.com/office/drawing/2014/main" id="{1A90F067-84A5-4000-8610-6B41DE69E6D3}"/>
              </a:ext>
            </a:extLst>
          </p:cNvPr>
          <p:cNvPicPr>
            <a:picLocks noChangeAspect="1"/>
          </p:cNvPicPr>
          <p:nvPr/>
        </p:nvPicPr>
        <p:blipFill>
          <a:blip r:embed="rId2"/>
          <a:stretch>
            <a:fillRect/>
          </a:stretch>
        </p:blipFill>
        <p:spPr>
          <a:xfrm>
            <a:off x="4650194" y="235398"/>
            <a:ext cx="7750629" cy="4175534"/>
          </a:xfrm>
          <a:prstGeom prst="rect">
            <a:avLst/>
          </a:prstGeom>
        </p:spPr>
      </p:pic>
    </p:spTree>
    <p:extLst>
      <p:ext uri="{BB962C8B-B14F-4D97-AF65-F5344CB8AC3E}">
        <p14:creationId xmlns:p14="http://schemas.microsoft.com/office/powerpoint/2010/main" val="367694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018994" y="513699"/>
            <a:ext cx="4925194" cy="1138773"/>
          </a:xfrm>
          <a:prstGeom prst="rect">
            <a:avLst/>
          </a:prstGeom>
          <a:noFill/>
        </p:spPr>
        <p:txBody>
          <a:bodyPr wrap="none" rtlCol="0">
            <a:spAutoFit/>
          </a:bodyPr>
          <a:lstStyle/>
          <a:p>
            <a:pPr algn="ctr"/>
            <a:r>
              <a:rPr lang="en-US" sz="4000" dirty="0">
                <a:solidFill>
                  <a:schemeClr val="bg1"/>
                </a:solidFill>
                <a:latin typeface="+mj-lt"/>
              </a:rPr>
              <a:t>Third-Party Inspections</a:t>
            </a:r>
          </a:p>
          <a:p>
            <a:pPr algn="ctr"/>
            <a:r>
              <a:rPr lang="en-US" sz="2800" u="sng" dirty="0">
                <a:solidFill>
                  <a:schemeClr val="bg1"/>
                </a:solidFill>
              </a:rPr>
              <a:t>S&amp;ME, Inc.</a:t>
            </a:r>
            <a:endParaRPr lang="en-US" sz="2800" dirty="0">
              <a:solidFill>
                <a:schemeClr val="bg1"/>
              </a:solidFill>
              <a:latin typeface="+mj-lt"/>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9" y="2143839"/>
            <a:ext cx="7157938" cy="39241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Per Chapter 12 section 12.22 of the OSE manual, the Agency must procure inspection and material testing services to provide tests and inspections in accordance with Chapter 1 of each applicable International Code Council (ICC) Services of Codes and with Chapter 17 of the International Building Code.</a:t>
            </a:r>
          </a:p>
          <a:p>
            <a:pPr marL="285750" indent="-285750">
              <a:spcAft>
                <a:spcPts val="600"/>
              </a:spcAft>
              <a:buFont typeface="Arial" panose="020B0604020202020204" pitchFamily="34" charset="0"/>
              <a:buChar char="•"/>
            </a:pPr>
            <a:r>
              <a:rPr lang="en-US" dirty="0">
                <a:solidFill>
                  <a:schemeClr val="bg1"/>
                </a:solidFill>
              </a:rPr>
              <a:t>Firms hired to provide these services are referred to as Third-Party Inspectors. </a:t>
            </a:r>
          </a:p>
          <a:p>
            <a:pPr marL="285750" indent="-285750">
              <a:spcAft>
                <a:spcPts val="600"/>
              </a:spcAft>
              <a:buFont typeface="Arial" panose="020B0604020202020204" pitchFamily="34" charset="0"/>
              <a:buChar char="•"/>
            </a:pPr>
            <a:r>
              <a:rPr lang="en-US" dirty="0">
                <a:solidFill>
                  <a:schemeClr val="bg1"/>
                </a:solidFill>
              </a:rPr>
              <a:t>OSE maintains and enters into statewide contracts for inspection and material testing services firms to ensure the construction of facilities is performed in accordance with building codes and contract documents. </a:t>
            </a:r>
          </a:p>
          <a:p>
            <a:pPr marL="285750" indent="-285750">
              <a:spcAft>
                <a:spcPts val="600"/>
              </a:spcAft>
              <a:buFont typeface="Arial" panose="020B0604020202020204" pitchFamily="34" charset="0"/>
              <a:buChar char="•"/>
            </a:pPr>
            <a:r>
              <a:rPr lang="en-US" dirty="0">
                <a:solidFill>
                  <a:schemeClr val="bg1"/>
                </a:solidFill>
              </a:rPr>
              <a:t>From the statewide contract the Agency has hired </a:t>
            </a:r>
            <a:r>
              <a:rPr lang="en-US" u="sng" dirty="0">
                <a:solidFill>
                  <a:schemeClr val="bg1"/>
                </a:solidFill>
              </a:rPr>
              <a:t>S&amp;ME, Inc.</a:t>
            </a:r>
            <a:r>
              <a:rPr lang="en-US" dirty="0">
                <a:solidFill>
                  <a:schemeClr val="bg1"/>
                </a:solidFill>
              </a:rPr>
              <a:t> to provide the Third-party Inspections.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15</a:t>
            </a:fld>
            <a:endParaRPr lang="en-US"/>
          </a:p>
        </p:txBody>
      </p:sp>
      <p:pic>
        <p:nvPicPr>
          <p:cNvPr id="8" name="Picture 7">
            <a:extLst>
              <a:ext uri="{FF2B5EF4-FFF2-40B4-BE49-F238E27FC236}">
                <a16:creationId xmlns:a16="http://schemas.microsoft.com/office/drawing/2014/main" id="{4D3BE9A2-C19C-7269-9066-2784E10C6AA1}"/>
              </a:ext>
            </a:extLst>
          </p:cNvPr>
          <p:cNvPicPr>
            <a:picLocks noChangeAspect="1"/>
          </p:cNvPicPr>
          <p:nvPr/>
        </p:nvPicPr>
        <p:blipFill>
          <a:blip r:embed="rId2"/>
          <a:stretch>
            <a:fillRect/>
          </a:stretch>
        </p:blipFill>
        <p:spPr>
          <a:xfrm>
            <a:off x="7570698" y="1253831"/>
            <a:ext cx="3516831" cy="3516831"/>
          </a:xfrm>
          <a:prstGeom prst="rect">
            <a:avLst/>
          </a:prstGeom>
          <a:ln w="38100">
            <a:solidFill>
              <a:schemeClr val="tx1"/>
            </a:solidFill>
          </a:ln>
        </p:spPr>
      </p:pic>
    </p:spTree>
    <p:extLst>
      <p:ext uri="{BB962C8B-B14F-4D97-AF65-F5344CB8AC3E}">
        <p14:creationId xmlns:p14="http://schemas.microsoft.com/office/powerpoint/2010/main" val="26601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394331" y="117026"/>
            <a:ext cx="5783058" cy="707886"/>
          </a:xfrm>
          <a:prstGeom prst="rect">
            <a:avLst/>
          </a:prstGeom>
          <a:noFill/>
        </p:spPr>
        <p:txBody>
          <a:bodyPr wrap="none" rtlCol="0">
            <a:spAutoFit/>
          </a:bodyPr>
          <a:lstStyle/>
          <a:p>
            <a:pPr algn="ctr"/>
            <a:r>
              <a:rPr lang="en-US" sz="4000" dirty="0">
                <a:solidFill>
                  <a:schemeClr val="bg1"/>
                </a:solidFill>
                <a:latin typeface="+mj-lt"/>
              </a:rPr>
              <a:t>Commissioning </a:t>
            </a:r>
            <a:r>
              <a:rPr lang="en-US" sz="2400" u="sng" dirty="0">
                <a:solidFill>
                  <a:schemeClr val="bg1"/>
                </a:solidFill>
              </a:rPr>
              <a:t>System </a:t>
            </a:r>
            <a:r>
              <a:rPr lang="en-US" sz="2400" u="sng" dirty="0" err="1">
                <a:solidFill>
                  <a:schemeClr val="bg1"/>
                </a:solidFill>
              </a:rPr>
              <a:t>WorCx</a:t>
            </a:r>
            <a:r>
              <a:rPr lang="en-US" sz="2400" u="sng" dirty="0">
                <a:solidFill>
                  <a:schemeClr val="bg1"/>
                </a:solidFill>
              </a:rPr>
              <a:t>, LLC</a:t>
            </a:r>
          </a:p>
        </p:txBody>
      </p:sp>
      <p:sp>
        <p:nvSpPr>
          <p:cNvPr id="4" name="TextBox 3">
            <a:extLst>
              <a:ext uri="{FF2B5EF4-FFF2-40B4-BE49-F238E27FC236}">
                <a16:creationId xmlns:a16="http://schemas.microsoft.com/office/drawing/2014/main" id="{C0B5748D-6476-01D1-0CBB-38386A2A2CA3}"/>
              </a:ext>
            </a:extLst>
          </p:cNvPr>
          <p:cNvSpPr txBox="1"/>
          <p:nvPr/>
        </p:nvSpPr>
        <p:spPr>
          <a:xfrm>
            <a:off x="255888" y="875953"/>
            <a:ext cx="11679457" cy="42088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Commissioning the building – A systematic process of ensuring that a building performs in accordance with the design intent, contract documents, and owner’s operational needs. </a:t>
            </a:r>
          </a:p>
          <a:p>
            <a:pPr marL="285750" indent="-285750">
              <a:spcAft>
                <a:spcPts val="600"/>
              </a:spcAft>
              <a:buFont typeface="Arial" panose="020B0604020202020204" pitchFamily="34" charset="0"/>
              <a:buChar char="•"/>
            </a:pPr>
            <a:r>
              <a:rPr lang="en-US" dirty="0">
                <a:solidFill>
                  <a:schemeClr val="bg1"/>
                </a:solidFill>
              </a:rPr>
              <a:t>While similar to some of the requirements outlined for third-party inspections, the Commissioning firm provides additional checks to ensure that the building design is successfully constructed and operated. Unlike third-party inspectors, the commissioning firm is brought on during the design phase to develop a Commissioning Plan, commissioning scope for inclusion in design documents, and review of construction documents. During the construction phase, the Commissioner verifies equipment meets standards and performs per the manufacturer’s claims. </a:t>
            </a:r>
          </a:p>
          <a:p>
            <a:pPr marL="285750" indent="-285750">
              <a:spcAft>
                <a:spcPts val="600"/>
              </a:spcAft>
              <a:buFont typeface="Arial" panose="020B0604020202020204" pitchFamily="34" charset="0"/>
              <a:buChar char="•"/>
            </a:pPr>
            <a:r>
              <a:rPr lang="en-US" dirty="0">
                <a:solidFill>
                  <a:schemeClr val="bg1"/>
                </a:solidFill>
              </a:rPr>
              <a:t>The agency has procured </a:t>
            </a:r>
            <a:r>
              <a:rPr lang="en-US" u="sng" dirty="0">
                <a:solidFill>
                  <a:schemeClr val="bg1"/>
                </a:solidFill>
              </a:rPr>
              <a:t>System </a:t>
            </a:r>
            <a:r>
              <a:rPr lang="en-US" u="sng" dirty="0" err="1">
                <a:solidFill>
                  <a:schemeClr val="bg1"/>
                </a:solidFill>
              </a:rPr>
              <a:t>WorCx</a:t>
            </a:r>
            <a:r>
              <a:rPr lang="en-US" u="sng" dirty="0">
                <a:solidFill>
                  <a:schemeClr val="bg1"/>
                </a:solidFill>
              </a:rPr>
              <a:t>, LLC.</a:t>
            </a:r>
            <a:r>
              <a:rPr lang="en-US" dirty="0">
                <a:solidFill>
                  <a:schemeClr val="bg1"/>
                </a:solidFill>
              </a:rPr>
              <a:t> to provide the Commissioning services through procedures outlined in OSE Manual Chapter 4.</a:t>
            </a:r>
          </a:p>
          <a:p>
            <a:pPr marL="285750" indent="-285750">
              <a:spcAft>
                <a:spcPts val="600"/>
              </a:spcAft>
              <a:buFont typeface="Arial" panose="020B0604020202020204" pitchFamily="34" charset="0"/>
              <a:buChar char="•"/>
            </a:pPr>
            <a:r>
              <a:rPr lang="en-US" dirty="0">
                <a:solidFill>
                  <a:schemeClr val="bg1"/>
                </a:solidFill>
              </a:rPr>
              <a:t>Systems to be commissioned for the PRTF project:</a:t>
            </a:r>
          </a:p>
          <a:p>
            <a:pPr marL="742950" lvl="1" indent="-285750">
              <a:spcAft>
                <a:spcPts val="300"/>
              </a:spcAft>
              <a:buFont typeface="Wingdings" panose="05000000000000000000" pitchFamily="2" charset="2"/>
              <a:buChar char="Ø"/>
            </a:pPr>
            <a:r>
              <a:rPr lang="en-US" sz="1400" dirty="0">
                <a:solidFill>
                  <a:schemeClr val="bg1"/>
                </a:solidFill>
              </a:rPr>
              <a:t>HVAC System – all equipment, related accessories, and building automation system HVAC controls</a:t>
            </a:r>
          </a:p>
          <a:p>
            <a:pPr marL="742950" lvl="1" indent="-285750">
              <a:spcAft>
                <a:spcPts val="300"/>
              </a:spcAft>
              <a:buFont typeface="Wingdings" panose="05000000000000000000" pitchFamily="2" charset="2"/>
              <a:buChar char="Ø"/>
            </a:pPr>
            <a:r>
              <a:rPr lang="en-US" sz="1400" dirty="0">
                <a:solidFill>
                  <a:schemeClr val="bg1"/>
                </a:solidFill>
              </a:rPr>
              <a:t>Domestic Hot Water</a:t>
            </a:r>
          </a:p>
          <a:p>
            <a:pPr marL="742950" lvl="1" indent="-285750">
              <a:spcAft>
                <a:spcPts val="300"/>
              </a:spcAft>
              <a:buFont typeface="Wingdings" panose="05000000000000000000" pitchFamily="2" charset="2"/>
              <a:buChar char="Ø"/>
            </a:pPr>
            <a:r>
              <a:rPr lang="en-US" sz="1400" dirty="0">
                <a:solidFill>
                  <a:schemeClr val="bg1"/>
                </a:solidFill>
              </a:rPr>
              <a:t>Lighting controls</a:t>
            </a:r>
          </a:p>
          <a:p>
            <a:pPr marL="742950" lvl="1" indent="-285750">
              <a:spcAft>
                <a:spcPts val="300"/>
              </a:spcAft>
              <a:buFont typeface="Wingdings" panose="05000000000000000000" pitchFamily="2" charset="2"/>
              <a:buChar char="Ø"/>
            </a:pPr>
            <a:r>
              <a:rPr lang="en-US" sz="1400" dirty="0">
                <a:solidFill>
                  <a:schemeClr val="bg1"/>
                </a:solidFill>
              </a:rPr>
              <a:t>Smoke Control System	</a:t>
            </a:r>
            <a:r>
              <a:rPr lang="en-US" dirty="0">
                <a:solidFill>
                  <a:schemeClr val="bg1"/>
                </a:solidFill>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16</a:t>
            </a:fld>
            <a:endParaRPr lang="en-US"/>
          </a:p>
        </p:txBody>
      </p:sp>
      <p:pic>
        <p:nvPicPr>
          <p:cNvPr id="2" name="Picture 1">
            <a:extLst>
              <a:ext uri="{FF2B5EF4-FFF2-40B4-BE49-F238E27FC236}">
                <a16:creationId xmlns:a16="http://schemas.microsoft.com/office/drawing/2014/main" id="{9D94595E-70C6-85D4-803A-E0FC405ECCBE}"/>
              </a:ext>
            </a:extLst>
          </p:cNvPr>
          <p:cNvPicPr>
            <a:picLocks noChangeAspect="1"/>
          </p:cNvPicPr>
          <p:nvPr/>
        </p:nvPicPr>
        <p:blipFill>
          <a:blip r:embed="rId2"/>
          <a:stretch>
            <a:fillRect/>
          </a:stretch>
        </p:blipFill>
        <p:spPr>
          <a:xfrm>
            <a:off x="3019399" y="4276963"/>
            <a:ext cx="8431678" cy="2444512"/>
          </a:xfrm>
          <a:prstGeom prst="rect">
            <a:avLst/>
          </a:prstGeom>
          <a:ln w="38100">
            <a:solidFill>
              <a:schemeClr val="tx1"/>
            </a:solidFill>
          </a:ln>
        </p:spPr>
      </p:pic>
    </p:spTree>
    <p:extLst>
      <p:ext uri="{BB962C8B-B14F-4D97-AF65-F5344CB8AC3E}">
        <p14:creationId xmlns:p14="http://schemas.microsoft.com/office/powerpoint/2010/main" val="410846502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961971" y="513699"/>
            <a:ext cx="3039230" cy="707886"/>
          </a:xfrm>
          <a:prstGeom prst="rect">
            <a:avLst/>
          </a:prstGeom>
          <a:noFill/>
        </p:spPr>
        <p:txBody>
          <a:bodyPr wrap="none" rtlCol="0">
            <a:spAutoFit/>
          </a:bodyPr>
          <a:lstStyle/>
          <a:p>
            <a:pPr algn="ctr"/>
            <a:r>
              <a:rPr lang="en-US" sz="4000" dirty="0">
                <a:solidFill>
                  <a:schemeClr val="bg1"/>
                </a:solidFill>
                <a:latin typeface="+mj-lt"/>
              </a:rPr>
              <a:t>DHEC &amp; DHFC</a:t>
            </a: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63436"/>
            <a:ext cx="8687537" cy="48320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The infrastructure and program for the PRTF shall be licensed by the SC Department of Health and Environmental Control (DHEC) under Licensing Standards 61-103, Residential Treatment Facilities for Children and Adolescents.</a:t>
            </a:r>
          </a:p>
          <a:p>
            <a:pPr marL="285750" indent="-285750">
              <a:spcAft>
                <a:spcPts val="600"/>
              </a:spcAft>
              <a:buFont typeface="Arial" panose="020B0604020202020204" pitchFamily="34" charset="0"/>
              <a:buChar char="•"/>
            </a:pPr>
            <a:r>
              <a:rPr lang="en-US" dirty="0">
                <a:solidFill>
                  <a:schemeClr val="bg1"/>
                </a:solidFill>
              </a:rPr>
              <a:t>The Division of Health Facilities Construction (DHFC) is a subdivision of DHEC that provides a regulatory oversight process for healthcare facilities required by the State of SC to be licensed through SC DHEC Bureau of Health Facilities Licensing to ensure that these facilities meet minimum regulations and building code requirements.</a:t>
            </a:r>
          </a:p>
          <a:p>
            <a:pPr marL="285750" indent="-285750">
              <a:spcAft>
                <a:spcPts val="600"/>
              </a:spcAft>
              <a:buFont typeface="Arial" panose="020B0604020202020204" pitchFamily="34" charset="0"/>
              <a:buChar char="•"/>
            </a:pPr>
            <a:r>
              <a:rPr lang="en-US" dirty="0">
                <a:solidFill>
                  <a:schemeClr val="bg1"/>
                </a:solidFill>
              </a:rPr>
              <a:t>DHFC provides plan reviews and inspections during the construction phase(s) of the project. Inspections are conducted at a minimum 50%, 80%, &amp; 100% intervals of the construction phase(s). </a:t>
            </a:r>
          </a:p>
          <a:p>
            <a:pPr marL="742950" lvl="1" indent="-285750">
              <a:spcAft>
                <a:spcPts val="600"/>
              </a:spcAft>
              <a:buFont typeface="Wingdings" panose="05000000000000000000" pitchFamily="2" charset="2"/>
              <a:buChar char="Ø"/>
            </a:pPr>
            <a:r>
              <a:rPr lang="en-US" dirty="0">
                <a:solidFill>
                  <a:schemeClr val="bg1"/>
                </a:solidFill>
              </a:rPr>
              <a:t>The PRTF will be constructed in three phases that stager the mobilization/start of separate trades/subcontractors to provide continuous movement in construction and expedite the target completion date. Each phase will require individual 50% &amp; 80% DHFC inspections to help streamline the project. </a:t>
            </a:r>
          </a:p>
          <a:p>
            <a:pPr marL="742950" lvl="1" indent="-285750">
              <a:spcAft>
                <a:spcPts val="600"/>
              </a:spcAft>
              <a:buFont typeface="Wingdings" panose="05000000000000000000" pitchFamily="2" charset="2"/>
              <a:buChar char="Ø"/>
            </a:pPr>
            <a:r>
              <a:rPr lang="en-US" dirty="0">
                <a:solidFill>
                  <a:schemeClr val="bg1"/>
                </a:solidFill>
              </a:rPr>
              <a:t>Construction Phases are Gym/Admin areas, Intake/Medical/Kitchen, &amp; Youth Housing areas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17</a:t>
            </a:fld>
            <a:endParaRPr lang="en-US"/>
          </a:p>
        </p:txBody>
      </p:sp>
      <p:pic>
        <p:nvPicPr>
          <p:cNvPr id="2" name="Picture 1">
            <a:extLst>
              <a:ext uri="{FF2B5EF4-FFF2-40B4-BE49-F238E27FC236}">
                <a16:creationId xmlns:a16="http://schemas.microsoft.com/office/drawing/2014/main" id="{645DAB03-6A55-9C3F-F55E-4028FA8EE82C}"/>
              </a:ext>
            </a:extLst>
          </p:cNvPr>
          <p:cNvPicPr>
            <a:picLocks noChangeAspect="1"/>
          </p:cNvPicPr>
          <p:nvPr/>
        </p:nvPicPr>
        <p:blipFill>
          <a:blip r:embed="rId2"/>
          <a:stretch>
            <a:fillRect/>
          </a:stretch>
        </p:blipFill>
        <p:spPr>
          <a:xfrm>
            <a:off x="9068535" y="2920178"/>
            <a:ext cx="3039231" cy="2154980"/>
          </a:xfrm>
          <a:prstGeom prst="rect">
            <a:avLst/>
          </a:prstGeom>
          <a:ln w="38100">
            <a:solidFill>
              <a:schemeClr val="tx1"/>
            </a:solidFill>
          </a:ln>
        </p:spPr>
      </p:pic>
    </p:spTree>
    <p:extLst>
      <p:ext uri="{BB962C8B-B14F-4D97-AF65-F5344CB8AC3E}">
        <p14:creationId xmlns:p14="http://schemas.microsoft.com/office/powerpoint/2010/main" val="34935183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335420" y="314222"/>
            <a:ext cx="7520393" cy="1323439"/>
          </a:xfrm>
          <a:prstGeom prst="rect">
            <a:avLst/>
          </a:prstGeom>
          <a:noFill/>
        </p:spPr>
        <p:txBody>
          <a:bodyPr wrap="none" rtlCol="0">
            <a:spAutoFit/>
          </a:bodyPr>
          <a:lstStyle/>
          <a:p>
            <a:pPr algn="ctr"/>
            <a:r>
              <a:rPr lang="en-US" sz="4000" dirty="0">
                <a:solidFill>
                  <a:schemeClr val="bg1"/>
                </a:solidFill>
                <a:latin typeface="+mj-lt"/>
              </a:rPr>
              <a:t>Contacts for each Participant in the </a:t>
            </a:r>
          </a:p>
          <a:p>
            <a:pPr algn="ctr"/>
            <a:r>
              <a:rPr lang="en-US" sz="4000" dirty="0">
                <a:solidFill>
                  <a:schemeClr val="bg1"/>
                </a:solidFill>
                <a:latin typeface="+mj-lt"/>
              </a:rPr>
              <a:t>Construction of the PRTF</a:t>
            </a: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63436"/>
            <a:ext cx="5715002" cy="4909036"/>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u="sng" dirty="0">
                <a:solidFill>
                  <a:schemeClr val="bg1"/>
                </a:solidFill>
              </a:rPr>
              <a:t>Office of State Engineer (OSE)</a:t>
            </a:r>
          </a:p>
          <a:p>
            <a:pPr marL="574675" indent="-285750">
              <a:spcAft>
                <a:spcPts val="600"/>
              </a:spcAft>
              <a:buFont typeface="Wingdings" panose="05000000000000000000" pitchFamily="2" charset="2"/>
              <a:buChar char="Ø"/>
              <a:tabLst>
                <a:tab pos="461963" algn="l"/>
                <a:tab pos="574675" algn="l"/>
              </a:tabLst>
            </a:pPr>
            <a:r>
              <a:rPr lang="en-US" sz="1600" dirty="0">
                <a:solidFill>
                  <a:schemeClr val="bg1"/>
                </a:solidFill>
              </a:rPr>
              <a:t>Stan Gailey, RA CBO – OSE assigned PM</a:t>
            </a:r>
          </a:p>
          <a:p>
            <a:pPr marL="574675" indent="-285750">
              <a:spcAft>
                <a:spcPts val="1200"/>
              </a:spcAft>
              <a:buFont typeface="Wingdings" panose="05000000000000000000" pitchFamily="2" charset="2"/>
              <a:buChar char="Ø"/>
              <a:tabLst>
                <a:tab pos="461963" algn="l"/>
                <a:tab pos="574675" algn="l"/>
              </a:tabLst>
            </a:pPr>
            <a:r>
              <a:rPr lang="en-US" sz="1600" dirty="0">
                <a:solidFill>
                  <a:schemeClr val="bg1"/>
                </a:solidFill>
              </a:rPr>
              <a:t>Phil Gerald, PE – Deputy State Engineer</a:t>
            </a:r>
          </a:p>
          <a:p>
            <a:pPr marL="285750" indent="-285750">
              <a:spcAft>
                <a:spcPts val="600"/>
              </a:spcAft>
              <a:buFont typeface="Wingdings" panose="05000000000000000000" pitchFamily="2" charset="2"/>
              <a:buChar char="v"/>
            </a:pPr>
            <a:r>
              <a:rPr lang="en-US" u="sng" dirty="0">
                <a:solidFill>
                  <a:schemeClr val="bg1"/>
                </a:solidFill>
              </a:rPr>
              <a:t>Project Management Services – </a:t>
            </a:r>
            <a:r>
              <a:rPr lang="en-US" sz="1600" u="sng" dirty="0">
                <a:solidFill>
                  <a:schemeClr val="bg1"/>
                </a:solidFill>
              </a:rPr>
              <a:t>LCK Construction Services</a:t>
            </a:r>
          </a:p>
          <a:p>
            <a:pPr marL="574675" indent="-285750">
              <a:spcAft>
                <a:spcPts val="600"/>
              </a:spcAft>
              <a:buFont typeface="Wingdings" panose="05000000000000000000" pitchFamily="2" charset="2"/>
              <a:buChar char="Ø"/>
            </a:pPr>
            <a:r>
              <a:rPr lang="en-US" sz="1600" dirty="0">
                <a:solidFill>
                  <a:schemeClr val="bg1"/>
                </a:solidFill>
              </a:rPr>
              <a:t>Mickey E. </a:t>
            </a:r>
            <a:r>
              <a:rPr lang="en-US" sz="1600" dirty="0" err="1">
                <a:solidFill>
                  <a:schemeClr val="bg1"/>
                </a:solidFill>
              </a:rPr>
              <a:t>Layden</a:t>
            </a:r>
            <a:r>
              <a:rPr lang="en-US" sz="1600" dirty="0">
                <a:solidFill>
                  <a:schemeClr val="bg1"/>
                </a:solidFill>
              </a:rPr>
              <a:t>, PMP CPM – President/CEO</a:t>
            </a:r>
          </a:p>
          <a:p>
            <a:pPr marL="574675" indent="-285750">
              <a:spcAft>
                <a:spcPts val="600"/>
              </a:spcAft>
              <a:buFont typeface="Wingdings" panose="05000000000000000000" pitchFamily="2" charset="2"/>
              <a:buChar char="Ø"/>
            </a:pPr>
            <a:r>
              <a:rPr lang="en-US" sz="1600" dirty="0">
                <a:solidFill>
                  <a:schemeClr val="bg1"/>
                </a:solidFill>
              </a:rPr>
              <a:t>Dale </a:t>
            </a:r>
            <a:r>
              <a:rPr lang="en-US" sz="1600" dirty="0" err="1">
                <a:solidFill>
                  <a:schemeClr val="bg1"/>
                </a:solidFill>
              </a:rPr>
              <a:t>Stigamier</a:t>
            </a:r>
            <a:r>
              <a:rPr lang="en-US" sz="1600" dirty="0">
                <a:solidFill>
                  <a:schemeClr val="bg1"/>
                </a:solidFill>
              </a:rPr>
              <a:t>, CCIM – Senior Vice President</a:t>
            </a:r>
          </a:p>
          <a:p>
            <a:pPr marL="574675" indent="-285750">
              <a:spcAft>
                <a:spcPts val="1200"/>
              </a:spcAft>
              <a:buFont typeface="Wingdings" panose="05000000000000000000" pitchFamily="2" charset="2"/>
              <a:buChar char="Ø"/>
            </a:pPr>
            <a:r>
              <a:rPr lang="en-US" sz="1600" dirty="0">
                <a:solidFill>
                  <a:schemeClr val="bg1"/>
                </a:solidFill>
              </a:rPr>
              <a:t>Don Record – Senior Project Manager</a:t>
            </a:r>
          </a:p>
          <a:p>
            <a:pPr marL="285750" indent="-285750">
              <a:spcAft>
                <a:spcPts val="600"/>
              </a:spcAft>
              <a:buFont typeface="Wingdings" panose="05000000000000000000" pitchFamily="2" charset="2"/>
              <a:buChar char="v"/>
            </a:pPr>
            <a:r>
              <a:rPr lang="en-US" u="sng" dirty="0">
                <a:solidFill>
                  <a:schemeClr val="bg1"/>
                </a:solidFill>
              </a:rPr>
              <a:t>Geotechnical Exploration Services (GE0) – S&amp;ME</a:t>
            </a:r>
          </a:p>
          <a:p>
            <a:pPr marL="574675" indent="-285750">
              <a:spcAft>
                <a:spcPts val="1200"/>
              </a:spcAft>
              <a:buFont typeface="Wingdings" panose="05000000000000000000" pitchFamily="2" charset="2"/>
              <a:buChar char="Ø"/>
            </a:pPr>
            <a:r>
              <a:rPr lang="en-US" sz="1600" dirty="0">
                <a:solidFill>
                  <a:schemeClr val="bg1"/>
                </a:solidFill>
              </a:rPr>
              <a:t>John P. Lewis, PE – Geo Engineer</a:t>
            </a:r>
          </a:p>
          <a:p>
            <a:pPr marL="285750" indent="-285750">
              <a:spcAft>
                <a:spcPts val="600"/>
              </a:spcAft>
              <a:buFont typeface="Wingdings" panose="05000000000000000000" pitchFamily="2" charset="2"/>
              <a:buChar char="v"/>
            </a:pPr>
            <a:r>
              <a:rPr lang="en-US" u="sng" dirty="0">
                <a:solidFill>
                  <a:schemeClr val="bg1"/>
                </a:solidFill>
              </a:rPr>
              <a:t>Existing Condition Survey – Dennis Corporation</a:t>
            </a:r>
          </a:p>
          <a:p>
            <a:pPr marL="574675" indent="-285750">
              <a:spcAft>
                <a:spcPts val="600"/>
              </a:spcAft>
              <a:buFont typeface="Wingdings" panose="05000000000000000000" pitchFamily="2" charset="2"/>
              <a:buChar char="Ø"/>
            </a:pPr>
            <a:r>
              <a:rPr lang="en-US" sz="1600" dirty="0">
                <a:solidFill>
                  <a:schemeClr val="bg1"/>
                </a:solidFill>
              </a:rPr>
              <a:t>Rhett Frazier – Survey Manager</a:t>
            </a:r>
          </a:p>
          <a:p>
            <a:pPr marL="285750" indent="-285750">
              <a:spcAft>
                <a:spcPts val="600"/>
              </a:spcAft>
              <a:buFont typeface="Wingdings" panose="05000000000000000000" pitchFamily="2" charset="2"/>
              <a:buChar char="v"/>
            </a:pPr>
            <a:r>
              <a:rPr lang="en-US" u="sng" dirty="0">
                <a:solidFill>
                  <a:schemeClr val="bg1"/>
                </a:solidFill>
              </a:rPr>
              <a:t>Independent Peer Reviewer Services (IPR) – SSOE Group</a:t>
            </a:r>
          </a:p>
          <a:p>
            <a:pPr marL="574675" indent="-285750">
              <a:spcAft>
                <a:spcPts val="1200"/>
              </a:spcAft>
              <a:buFont typeface="Wingdings" panose="05000000000000000000" pitchFamily="2" charset="2"/>
              <a:buChar char="Ø"/>
            </a:pPr>
            <a:r>
              <a:rPr lang="en-US" sz="1600" dirty="0">
                <a:solidFill>
                  <a:schemeClr val="bg1"/>
                </a:solidFill>
              </a:rPr>
              <a:t>Bill Fleming, AIA – Principal</a:t>
            </a:r>
            <a:r>
              <a:rPr lang="en-US" dirty="0">
                <a:solidFill>
                  <a:schemeClr val="bg1"/>
                </a:solidFill>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18</a:t>
            </a:fld>
            <a:endParaRPr lang="en-US"/>
          </a:p>
        </p:txBody>
      </p:sp>
      <p:sp>
        <p:nvSpPr>
          <p:cNvPr id="2" name="TextBox 1">
            <a:extLst>
              <a:ext uri="{FF2B5EF4-FFF2-40B4-BE49-F238E27FC236}">
                <a16:creationId xmlns:a16="http://schemas.microsoft.com/office/drawing/2014/main" id="{2F108908-0F2D-875A-3EDF-9766028DE3CC}"/>
              </a:ext>
            </a:extLst>
          </p:cNvPr>
          <p:cNvSpPr txBox="1"/>
          <p:nvPr/>
        </p:nvSpPr>
        <p:spPr>
          <a:xfrm>
            <a:off x="6078520" y="1962580"/>
            <a:ext cx="5715002" cy="4693593"/>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u="sng" dirty="0">
                <a:solidFill>
                  <a:schemeClr val="bg1"/>
                </a:solidFill>
              </a:rPr>
              <a:t>DBOM - Correct Care of South Carolina, LLC</a:t>
            </a:r>
          </a:p>
          <a:p>
            <a:pPr marL="574675" indent="-285750">
              <a:spcAft>
                <a:spcPts val="600"/>
              </a:spcAft>
              <a:buFont typeface="Wingdings" panose="05000000000000000000" pitchFamily="2" charset="2"/>
              <a:buChar char="Ø"/>
              <a:tabLst>
                <a:tab pos="461963" algn="l"/>
                <a:tab pos="574675" algn="l"/>
              </a:tabLst>
            </a:pPr>
            <a:r>
              <a:rPr lang="en-US" sz="1600" dirty="0">
                <a:solidFill>
                  <a:schemeClr val="bg1"/>
                </a:solidFill>
              </a:rPr>
              <a:t>Kerry Mangold – Vice President</a:t>
            </a:r>
          </a:p>
          <a:p>
            <a:pPr marL="574675" indent="-285750">
              <a:spcAft>
                <a:spcPts val="1200"/>
              </a:spcAft>
              <a:buFont typeface="Wingdings" panose="05000000000000000000" pitchFamily="2" charset="2"/>
              <a:buChar char="Ø"/>
              <a:tabLst>
                <a:tab pos="461963" algn="l"/>
                <a:tab pos="574675" algn="l"/>
              </a:tabLst>
            </a:pPr>
            <a:r>
              <a:rPr lang="en-US" sz="1600" dirty="0">
                <a:solidFill>
                  <a:schemeClr val="bg1"/>
                </a:solidFill>
              </a:rPr>
              <a:t>Reid </a:t>
            </a:r>
            <a:r>
              <a:rPr lang="en-US" sz="1600" dirty="0" err="1">
                <a:solidFill>
                  <a:schemeClr val="bg1"/>
                </a:solidFill>
              </a:rPr>
              <a:t>Bruehl</a:t>
            </a:r>
            <a:r>
              <a:rPr lang="en-US" sz="1600" dirty="0">
                <a:solidFill>
                  <a:schemeClr val="bg1"/>
                </a:solidFill>
              </a:rPr>
              <a:t> – Project Manager (Concord Healthcare)</a:t>
            </a:r>
          </a:p>
          <a:p>
            <a:pPr marL="285750" indent="-285750">
              <a:spcAft>
                <a:spcPts val="600"/>
              </a:spcAft>
              <a:buFont typeface="Wingdings" panose="05000000000000000000" pitchFamily="2" charset="2"/>
              <a:buChar char="v"/>
            </a:pPr>
            <a:r>
              <a:rPr lang="en-US" u="sng" dirty="0">
                <a:solidFill>
                  <a:schemeClr val="bg1"/>
                </a:solidFill>
              </a:rPr>
              <a:t>A&amp;E of Record – Nelson Worldwide, LLC</a:t>
            </a:r>
          </a:p>
          <a:p>
            <a:pPr marL="574675" indent="-285750">
              <a:spcAft>
                <a:spcPts val="1200"/>
              </a:spcAft>
              <a:buFont typeface="Wingdings" panose="05000000000000000000" pitchFamily="2" charset="2"/>
              <a:buChar char="Ø"/>
            </a:pPr>
            <a:r>
              <a:rPr lang="en-US" sz="1600" dirty="0">
                <a:solidFill>
                  <a:schemeClr val="bg1"/>
                </a:solidFill>
              </a:rPr>
              <a:t>Karan </a:t>
            </a:r>
            <a:r>
              <a:rPr lang="en-US" sz="1600" dirty="0" err="1">
                <a:solidFill>
                  <a:schemeClr val="bg1"/>
                </a:solidFill>
              </a:rPr>
              <a:t>Sicner</a:t>
            </a:r>
            <a:r>
              <a:rPr lang="en-US" sz="1600" dirty="0">
                <a:solidFill>
                  <a:schemeClr val="bg1"/>
                </a:solidFill>
              </a:rPr>
              <a:t>, AIA</a:t>
            </a:r>
          </a:p>
          <a:p>
            <a:pPr marL="285750" indent="-285750">
              <a:spcAft>
                <a:spcPts val="600"/>
              </a:spcAft>
              <a:buFont typeface="Wingdings" panose="05000000000000000000" pitchFamily="2" charset="2"/>
              <a:buChar char="v"/>
            </a:pPr>
            <a:r>
              <a:rPr lang="en-US" u="sng" dirty="0">
                <a:solidFill>
                  <a:schemeClr val="bg1"/>
                </a:solidFill>
              </a:rPr>
              <a:t>Third-Party Inspector – S&amp;ME</a:t>
            </a:r>
          </a:p>
          <a:p>
            <a:pPr marL="574675" indent="-285750">
              <a:spcAft>
                <a:spcPts val="1200"/>
              </a:spcAft>
              <a:buFont typeface="Wingdings" panose="05000000000000000000" pitchFamily="2" charset="2"/>
              <a:buChar char="Ø"/>
            </a:pPr>
            <a:r>
              <a:rPr lang="en-US" sz="1600" dirty="0">
                <a:solidFill>
                  <a:schemeClr val="bg1"/>
                </a:solidFill>
              </a:rPr>
              <a:t>W. Turner Allman, PE – Operations Manager</a:t>
            </a:r>
          </a:p>
          <a:p>
            <a:pPr marL="285750" indent="-285750">
              <a:spcAft>
                <a:spcPts val="600"/>
              </a:spcAft>
              <a:buFont typeface="Wingdings" panose="05000000000000000000" pitchFamily="2" charset="2"/>
              <a:buChar char="v"/>
            </a:pPr>
            <a:r>
              <a:rPr lang="en-US" u="sng" dirty="0">
                <a:solidFill>
                  <a:schemeClr val="bg1"/>
                </a:solidFill>
              </a:rPr>
              <a:t>Commissioning – System </a:t>
            </a:r>
            <a:r>
              <a:rPr lang="en-US" u="sng" dirty="0" err="1">
                <a:solidFill>
                  <a:schemeClr val="bg1"/>
                </a:solidFill>
              </a:rPr>
              <a:t>WorCx</a:t>
            </a:r>
            <a:r>
              <a:rPr lang="en-US" u="sng" dirty="0">
                <a:solidFill>
                  <a:schemeClr val="bg1"/>
                </a:solidFill>
              </a:rPr>
              <a:t>, LLC</a:t>
            </a:r>
          </a:p>
          <a:p>
            <a:pPr marL="574675" indent="-285750">
              <a:spcAft>
                <a:spcPts val="1200"/>
              </a:spcAft>
              <a:buFont typeface="Wingdings" panose="05000000000000000000" pitchFamily="2" charset="2"/>
              <a:buChar char="Ø"/>
            </a:pPr>
            <a:r>
              <a:rPr lang="en-US" sz="1600" dirty="0">
                <a:solidFill>
                  <a:schemeClr val="bg1"/>
                </a:solidFill>
              </a:rPr>
              <a:t>Michael K. </a:t>
            </a:r>
            <a:r>
              <a:rPr lang="en-US" sz="1600" dirty="0" err="1">
                <a:solidFill>
                  <a:schemeClr val="bg1"/>
                </a:solidFill>
              </a:rPr>
              <a:t>Mantai</a:t>
            </a:r>
            <a:r>
              <a:rPr lang="en-US" sz="1600" dirty="0">
                <a:solidFill>
                  <a:schemeClr val="bg1"/>
                </a:solidFill>
              </a:rPr>
              <a:t>, PE – President	</a:t>
            </a:r>
          </a:p>
          <a:p>
            <a:pPr marL="287338" indent="-285750">
              <a:spcAft>
                <a:spcPts val="600"/>
              </a:spcAft>
              <a:buFont typeface="Wingdings" panose="05000000000000000000" pitchFamily="2" charset="2"/>
              <a:buChar char="v"/>
            </a:pPr>
            <a:r>
              <a:rPr lang="en-US" u="sng" dirty="0">
                <a:solidFill>
                  <a:schemeClr val="bg1"/>
                </a:solidFill>
              </a:rPr>
              <a:t>DHEC – DHFC division</a:t>
            </a:r>
          </a:p>
          <a:p>
            <a:pPr marL="574675" indent="-285750">
              <a:spcAft>
                <a:spcPts val="600"/>
              </a:spcAft>
              <a:buFont typeface="Wingdings" panose="05000000000000000000" pitchFamily="2" charset="2"/>
              <a:buChar char="Ø"/>
            </a:pPr>
            <a:r>
              <a:rPr lang="en-US" sz="1600" dirty="0">
                <a:solidFill>
                  <a:schemeClr val="bg1"/>
                </a:solidFill>
              </a:rPr>
              <a:t>Graham Cormack – Director of DHFC</a:t>
            </a:r>
            <a:r>
              <a:rPr lang="en-US" dirty="0">
                <a:solidFill>
                  <a:schemeClr val="bg1"/>
                </a:solidFill>
              </a:rPr>
              <a:t>								</a:t>
            </a:r>
          </a:p>
          <a:p>
            <a:endParaRPr lang="en-US" dirty="0"/>
          </a:p>
        </p:txBody>
      </p:sp>
    </p:spTree>
    <p:extLst>
      <p:ext uri="{BB962C8B-B14F-4D97-AF65-F5344CB8AC3E}">
        <p14:creationId xmlns:p14="http://schemas.microsoft.com/office/powerpoint/2010/main" val="150324767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1270481" y="689500"/>
            <a:ext cx="9650271" cy="707886"/>
          </a:xfrm>
          <a:prstGeom prst="rect">
            <a:avLst/>
          </a:prstGeom>
          <a:noFill/>
        </p:spPr>
        <p:txBody>
          <a:bodyPr wrap="none" rtlCol="0">
            <a:spAutoFit/>
          </a:bodyPr>
          <a:lstStyle/>
          <a:p>
            <a:pPr algn="ctr"/>
            <a:r>
              <a:rPr lang="en-US" sz="4000" dirty="0">
                <a:solidFill>
                  <a:schemeClr val="bg1"/>
                </a:solidFill>
                <a:latin typeface="+mj-lt"/>
              </a:rPr>
              <a:t>Accommodations to Meet PRTF Requirements</a:t>
            </a:r>
          </a:p>
        </p:txBody>
      </p:sp>
      <p:sp>
        <p:nvSpPr>
          <p:cNvPr id="4" name="TextBox 3">
            <a:extLst>
              <a:ext uri="{FF2B5EF4-FFF2-40B4-BE49-F238E27FC236}">
                <a16:creationId xmlns:a16="http://schemas.microsoft.com/office/drawing/2014/main" id="{C0B5748D-6476-01D1-0CBB-38386A2A2CA3}"/>
              </a:ext>
            </a:extLst>
          </p:cNvPr>
          <p:cNvSpPr txBox="1"/>
          <p:nvPr/>
        </p:nvSpPr>
        <p:spPr>
          <a:xfrm>
            <a:off x="400456" y="1952869"/>
            <a:ext cx="10953344" cy="1754326"/>
          </a:xfrm>
          <a:prstGeom prst="rect">
            <a:avLst/>
          </a:prstGeom>
          <a:noFill/>
        </p:spPr>
        <p:txBody>
          <a:bodyPr wrap="square" rtlCol="0">
            <a:spAutoFit/>
          </a:bodyPr>
          <a:lstStyle/>
          <a:p>
            <a:r>
              <a:rPr lang="en-US" dirty="0">
                <a:solidFill>
                  <a:schemeClr val="bg1"/>
                </a:solidFill>
              </a:rPr>
              <a:t>The new facility will be designed to meet the requirements and the needs of the residents. The layout is purposefully structured and will be intentionally equipped to create a safe, therapeutic, and supportive environment. It includes the necessary infrastructure, accommodations, treatment rooms, and communal spaces to ensure the well-being and comfort of residents. The facility will be fully compliant with applicable regulations and standards, providing a conducive setting for the provision of PRTF services. The current design of the new building consists of 24-bed housing with expansion capabilities for a total of 32 beds.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19</a:t>
            </a:fld>
            <a:endParaRPr lang="en-US"/>
          </a:p>
        </p:txBody>
      </p:sp>
      <p:pic>
        <p:nvPicPr>
          <p:cNvPr id="12" name="Picture 11">
            <a:extLst>
              <a:ext uri="{FF2B5EF4-FFF2-40B4-BE49-F238E27FC236}">
                <a16:creationId xmlns:a16="http://schemas.microsoft.com/office/drawing/2014/main" id="{A24B2809-0CFE-9B87-D92B-79D31A67CD9C}"/>
              </a:ext>
            </a:extLst>
          </p:cNvPr>
          <p:cNvPicPr>
            <a:picLocks noChangeAspect="1"/>
          </p:cNvPicPr>
          <p:nvPr/>
        </p:nvPicPr>
        <p:blipFill>
          <a:blip r:embed="rId2"/>
          <a:stretch>
            <a:fillRect/>
          </a:stretch>
        </p:blipFill>
        <p:spPr>
          <a:xfrm>
            <a:off x="2071993" y="3933885"/>
            <a:ext cx="7118380" cy="2787590"/>
          </a:xfrm>
          <a:prstGeom prst="rect">
            <a:avLst/>
          </a:prstGeom>
        </p:spPr>
      </p:pic>
    </p:spTree>
    <p:extLst>
      <p:ext uri="{BB962C8B-B14F-4D97-AF65-F5344CB8AC3E}">
        <p14:creationId xmlns:p14="http://schemas.microsoft.com/office/powerpoint/2010/main" val="38291555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45101" y="529726"/>
            <a:ext cx="9306074" cy="707886"/>
          </a:xfrm>
          <a:prstGeom prst="rect">
            <a:avLst/>
          </a:prstGeom>
          <a:noFill/>
        </p:spPr>
        <p:txBody>
          <a:bodyPr wrap="none" rtlCol="0">
            <a:spAutoFit/>
          </a:bodyPr>
          <a:lstStyle/>
          <a:p>
            <a:pPr algn="ctr"/>
            <a:r>
              <a:rPr lang="en-US" sz="4000" dirty="0">
                <a:solidFill>
                  <a:schemeClr val="bg1"/>
                </a:solidFill>
                <a:latin typeface="+mj-lt"/>
              </a:rPr>
              <a:t>SC Agencies Joint Effort to Achieve Objective</a:t>
            </a: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Four agencies have established a Memorandum of Understanding (MOU) in the bearing of providing proper facilities and treatment services for justice-involved youth requiring mental health treatment (“Youth”).</a:t>
            </a:r>
          </a:p>
          <a:p>
            <a:endParaRPr lang="en-US" dirty="0">
              <a:solidFill>
                <a:schemeClr val="bg1"/>
              </a:solidFill>
            </a:endParaRPr>
          </a:p>
          <a:p>
            <a:pPr marL="742950" lvl="1" indent="-285750">
              <a:buFont typeface="Wingdings" panose="05000000000000000000" pitchFamily="2" charset="2"/>
              <a:buChar char="Ø"/>
            </a:pPr>
            <a:r>
              <a:rPr lang="en-US" dirty="0">
                <a:solidFill>
                  <a:schemeClr val="bg1"/>
                </a:solidFill>
              </a:rPr>
              <a:t>South Carolina Department of Health and Human Services (SCDHHS)</a:t>
            </a:r>
          </a:p>
          <a:p>
            <a:pPr marL="742950" lvl="1" indent="-285750">
              <a:buFont typeface="Wingdings" panose="05000000000000000000" pitchFamily="2" charset="2"/>
              <a:buChar char="Ø"/>
            </a:pPr>
            <a:r>
              <a:rPr lang="en-US" dirty="0">
                <a:solidFill>
                  <a:schemeClr val="bg1"/>
                </a:solidFill>
              </a:rPr>
              <a:t>South Carolina Department of Mental Health (SCDMH)</a:t>
            </a:r>
          </a:p>
          <a:p>
            <a:pPr marL="742950" lvl="1" indent="-285750">
              <a:buFont typeface="Wingdings" panose="05000000000000000000" pitchFamily="2" charset="2"/>
              <a:buChar char="Ø"/>
            </a:pPr>
            <a:r>
              <a:rPr lang="en-US" dirty="0">
                <a:solidFill>
                  <a:schemeClr val="bg1"/>
                </a:solidFill>
              </a:rPr>
              <a:t>South Carolina Department of Juvenile Justice (SCDJJ)</a:t>
            </a:r>
          </a:p>
          <a:p>
            <a:pPr marL="742950" lvl="1" indent="-285750">
              <a:buFont typeface="Wingdings" panose="05000000000000000000" pitchFamily="2" charset="2"/>
              <a:buChar char="Ø"/>
            </a:pPr>
            <a:r>
              <a:rPr lang="en-US" dirty="0">
                <a:solidFill>
                  <a:schemeClr val="bg1"/>
                </a:solidFill>
              </a:rPr>
              <a:t>South Carolina Department of Children’s Advocacy (SCDCA)</a:t>
            </a:r>
          </a:p>
          <a:p>
            <a:pPr marL="742950" lvl="1" indent="-285750">
              <a:buFont typeface="Wingdings" panose="05000000000000000000" pitchFamily="2" charset="2"/>
              <a:buChar char="Ø"/>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With combined efforts the agencies utilize their experience treating and serving the target Youth population to ensure requirements are achieved and goals are reached.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SCDMH has been tasked with overseeing the Project to ensure milestones are met timely and completely. With this SCDMH has borne overall responsibility for the completion and success of the Project.</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2</a:t>
            </a:fld>
            <a:endParaRPr lang="en-US"/>
          </a:p>
        </p:txBody>
      </p:sp>
    </p:spTree>
    <p:extLst>
      <p:ext uri="{BB962C8B-B14F-4D97-AF65-F5344CB8AC3E}">
        <p14:creationId xmlns:p14="http://schemas.microsoft.com/office/powerpoint/2010/main" val="952950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503732" y="507879"/>
            <a:ext cx="5989205" cy="707886"/>
          </a:xfrm>
          <a:prstGeom prst="rect">
            <a:avLst/>
          </a:prstGeom>
          <a:noFill/>
        </p:spPr>
        <p:txBody>
          <a:bodyPr wrap="none" rtlCol="0">
            <a:spAutoFit/>
          </a:bodyPr>
          <a:lstStyle/>
          <a:p>
            <a:pPr algn="ctr"/>
            <a:r>
              <a:rPr lang="en-US" sz="4000" dirty="0">
                <a:solidFill>
                  <a:schemeClr val="bg1"/>
                </a:solidFill>
                <a:latin typeface="+mj-lt"/>
              </a:rPr>
              <a:t>Safety and Security Features</a:t>
            </a:r>
          </a:p>
        </p:txBody>
      </p:sp>
      <p:sp>
        <p:nvSpPr>
          <p:cNvPr id="4" name="TextBox 3">
            <a:extLst>
              <a:ext uri="{FF2B5EF4-FFF2-40B4-BE49-F238E27FC236}">
                <a16:creationId xmlns:a16="http://schemas.microsoft.com/office/drawing/2014/main" id="{C0B5748D-6476-01D1-0CBB-38386A2A2CA3}"/>
              </a:ext>
            </a:extLst>
          </p:cNvPr>
          <p:cNvSpPr txBox="1"/>
          <p:nvPr/>
        </p:nvSpPr>
        <p:spPr>
          <a:xfrm>
            <a:off x="400456" y="1952869"/>
            <a:ext cx="4371569"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Sprinkler System, Fire Alarm, and Public Address System</a:t>
            </a:r>
          </a:p>
          <a:p>
            <a:pPr marL="285750" indent="-285750">
              <a:buFont typeface="Arial" panose="020B0604020202020204" pitchFamily="34" charset="0"/>
              <a:buChar char="•"/>
            </a:pPr>
            <a:r>
              <a:rPr lang="en-US" dirty="0">
                <a:solidFill>
                  <a:schemeClr val="bg1"/>
                </a:solidFill>
              </a:rPr>
              <a:t>Smoke Control</a:t>
            </a:r>
          </a:p>
          <a:p>
            <a:pPr marL="285750" indent="-285750">
              <a:buFont typeface="Arial" panose="020B0604020202020204" pitchFamily="34" charset="0"/>
              <a:buChar char="•"/>
            </a:pPr>
            <a:r>
              <a:rPr lang="en-US" dirty="0">
                <a:solidFill>
                  <a:schemeClr val="bg1"/>
                </a:solidFill>
              </a:rPr>
              <a:t>Anti-Ligature and Vandal Resistance</a:t>
            </a:r>
          </a:p>
          <a:p>
            <a:pPr marL="285750" indent="-285750">
              <a:buFont typeface="Arial" panose="020B0604020202020204" pitchFamily="34" charset="0"/>
              <a:buChar char="•"/>
            </a:pPr>
            <a:r>
              <a:rPr lang="en-US" dirty="0">
                <a:solidFill>
                  <a:schemeClr val="bg1"/>
                </a:solidFill>
              </a:rPr>
              <a:t>Security-Grade Locks</a:t>
            </a:r>
          </a:p>
          <a:p>
            <a:pPr marL="285750" indent="-285750">
              <a:buFont typeface="Arial" panose="020B0604020202020204" pitchFamily="34" charset="0"/>
              <a:buChar char="•"/>
            </a:pPr>
            <a:r>
              <a:rPr lang="en-US" dirty="0">
                <a:solidFill>
                  <a:schemeClr val="bg1"/>
                </a:solidFill>
              </a:rPr>
              <a:t>Electronic Card Key Access</a:t>
            </a:r>
          </a:p>
          <a:p>
            <a:pPr marL="285750" indent="-285750">
              <a:buFont typeface="Arial" panose="020B0604020202020204" pitchFamily="34" charset="0"/>
              <a:buChar char="•"/>
            </a:pPr>
            <a:r>
              <a:rPr lang="en-US" dirty="0">
                <a:solidFill>
                  <a:schemeClr val="bg1"/>
                </a:solidFill>
              </a:rPr>
              <a:t>Rated Walls and Security Barriers</a:t>
            </a:r>
          </a:p>
          <a:p>
            <a:pPr marL="285750" indent="-285750">
              <a:buFont typeface="Arial" panose="020B0604020202020204" pitchFamily="34" charset="0"/>
              <a:buChar char="•"/>
            </a:pPr>
            <a:r>
              <a:rPr lang="en-US" dirty="0">
                <a:solidFill>
                  <a:schemeClr val="bg1"/>
                </a:solidFill>
              </a:rPr>
              <a:t>Durable Building Materials</a:t>
            </a:r>
          </a:p>
          <a:p>
            <a:pPr marL="285750" indent="-285750">
              <a:buFont typeface="Arial" panose="020B0604020202020204" pitchFamily="34" charset="0"/>
              <a:buChar char="•"/>
            </a:pPr>
            <a:r>
              <a:rPr lang="en-US" dirty="0">
                <a:solidFill>
                  <a:schemeClr val="bg1"/>
                </a:solidFill>
              </a:rPr>
              <a:t>Secure Fixtures and Hardware</a:t>
            </a:r>
          </a:p>
          <a:p>
            <a:pPr marL="285750" indent="-285750">
              <a:buFont typeface="Arial" panose="020B0604020202020204" pitchFamily="34" charset="0"/>
              <a:buChar char="•"/>
            </a:pPr>
            <a:r>
              <a:rPr lang="en-US" dirty="0">
                <a:solidFill>
                  <a:schemeClr val="bg1"/>
                </a:solidFill>
              </a:rPr>
              <a:t>Secure Furniture and Equipment</a:t>
            </a:r>
          </a:p>
          <a:p>
            <a:pPr marL="285750" indent="-285750">
              <a:buFont typeface="Arial" panose="020B0604020202020204" pitchFamily="34" charset="0"/>
              <a:buChar char="•"/>
            </a:pPr>
            <a:r>
              <a:rPr lang="en-US" dirty="0">
                <a:solidFill>
                  <a:schemeClr val="bg1"/>
                </a:solidFill>
              </a:rPr>
              <a:t>Central Nurse/Security stations</a:t>
            </a:r>
          </a:p>
          <a:p>
            <a:pPr marL="285750" indent="-285750">
              <a:buFont typeface="Arial" panose="020B0604020202020204" pitchFamily="34" charset="0"/>
              <a:buChar char="•"/>
            </a:pPr>
            <a:r>
              <a:rPr lang="en-US" dirty="0">
                <a:solidFill>
                  <a:schemeClr val="bg1"/>
                </a:solidFill>
              </a:rPr>
              <a:t>Unreachable Recessed Sprinkler Heads</a:t>
            </a:r>
          </a:p>
          <a:p>
            <a:pPr marL="285750" indent="-285750">
              <a:buFont typeface="Arial" panose="020B0604020202020204" pitchFamily="34" charset="0"/>
              <a:buChar char="•"/>
            </a:pPr>
            <a:r>
              <a:rPr lang="en-US" dirty="0">
                <a:solidFill>
                  <a:schemeClr val="bg1"/>
                </a:solidFill>
              </a:rPr>
              <a:t>Camera System</a:t>
            </a:r>
          </a:p>
          <a:p>
            <a:pPr marL="285750" indent="-285750">
              <a:buFont typeface="Arial" panose="020B0604020202020204" pitchFamily="34" charset="0"/>
              <a:buChar char="•"/>
            </a:pPr>
            <a:r>
              <a:rPr lang="en-US" dirty="0">
                <a:solidFill>
                  <a:schemeClr val="bg1"/>
                </a:solidFill>
              </a:rPr>
              <a:t>Securely Separated Resident Room Sleeping Areas</a:t>
            </a:r>
          </a:p>
          <a:p>
            <a:pPr marL="285750" indent="-285750">
              <a:buFont typeface="Arial" panose="020B0604020202020204" pitchFamily="34" charset="0"/>
              <a:buChar char="•"/>
            </a:pPr>
            <a:r>
              <a:rPr lang="en-US" dirty="0">
                <a:solidFill>
                  <a:schemeClr val="bg1"/>
                </a:solidFill>
              </a:rPr>
              <a:t>Monitored Recreation/Exercise Areas</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20</a:t>
            </a:fld>
            <a:endParaRPr lang="en-US"/>
          </a:p>
        </p:txBody>
      </p:sp>
      <p:pic>
        <p:nvPicPr>
          <p:cNvPr id="8" name="Picture 7">
            <a:extLst>
              <a:ext uri="{FF2B5EF4-FFF2-40B4-BE49-F238E27FC236}">
                <a16:creationId xmlns:a16="http://schemas.microsoft.com/office/drawing/2014/main" id="{B6F2C733-9425-E005-512B-BD024E1C44E1}"/>
              </a:ext>
            </a:extLst>
          </p:cNvPr>
          <p:cNvPicPr>
            <a:picLocks noChangeAspect="1"/>
          </p:cNvPicPr>
          <p:nvPr/>
        </p:nvPicPr>
        <p:blipFill>
          <a:blip r:embed="rId3"/>
          <a:stretch>
            <a:fillRect/>
          </a:stretch>
        </p:blipFill>
        <p:spPr>
          <a:xfrm>
            <a:off x="6864835" y="194785"/>
            <a:ext cx="4210050" cy="1085850"/>
          </a:xfrm>
          <a:prstGeom prst="rect">
            <a:avLst/>
          </a:prstGeom>
          <a:ln w="38100">
            <a:solidFill>
              <a:schemeClr val="tx1"/>
            </a:solidFill>
          </a:ln>
        </p:spPr>
      </p:pic>
      <p:pic>
        <p:nvPicPr>
          <p:cNvPr id="12" name="Picture 11">
            <a:extLst>
              <a:ext uri="{FF2B5EF4-FFF2-40B4-BE49-F238E27FC236}">
                <a16:creationId xmlns:a16="http://schemas.microsoft.com/office/drawing/2014/main" id="{B347ADDC-A8A8-7B4E-B479-E423A0792525}"/>
              </a:ext>
            </a:extLst>
          </p:cNvPr>
          <p:cNvPicPr>
            <a:picLocks noChangeAspect="1"/>
          </p:cNvPicPr>
          <p:nvPr/>
        </p:nvPicPr>
        <p:blipFill>
          <a:blip r:embed="rId4"/>
          <a:stretch>
            <a:fillRect/>
          </a:stretch>
        </p:blipFill>
        <p:spPr>
          <a:xfrm>
            <a:off x="4772025" y="1417160"/>
            <a:ext cx="7167261" cy="5304315"/>
          </a:xfrm>
          <a:prstGeom prst="rect">
            <a:avLst/>
          </a:prstGeom>
          <a:ln w="38100">
            <a:solidFill>
              <a:schemeClr val="tx1"/>
            </a:solidFill>
          </a:ln>
        </p:spPr>
      </p:pic>
    </p:spTree>
    <p:extLst>
      <p:ext uri="{BB962C8B-B14F-4D97-AF65-F5344CB8AC3E}">
        <p14:creationId xmlns:p14="http://schemas.microsoft.com/office/powerpoint/2010/main" val="3053514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924571" y="217773"/>
            <a:ext cx="7358489" cy="707886"/>
          </a:xfrm>
          <a:prstGeom prst="rect">
            <a:avLst/>
          </a:prstGeom>
          <a:noFill/>
        </p:spPr>
        <p:txBody>
          <a:bodyPr wrap="none" rtlCol="0">
            <a:spAutoFit/>
          </a:bodyPr>
          <a:lstStyle/>
          <a:p>
            <a:pPr algn="ctr"/>
            <a:r>
              <a:rPr lang="en-US" sz="4000" dirty="0">
                <a:solidFill>
                  <a:schemeClr val="bg1"/>
                </a:solidFill>
                <a:latin typeface="+mj-lt"/>
              </a:rPr>
              <a:t>Reception and Administration Area</a:t>
            </a:r>
          </a:p>
        </p:txBody>
      </p:sp>
      <p:sp>
        <p:nvSpPr>
          <p:cNvPr id="4" name="TextBox 3">
            <a:extLst>
              <a:ext uri="{FF2B5EF4-FFF2-40B4-BE49-F238E27FC236}">
                <a16:creationId xmlns:a16="http://schemas.microsoft.com/office/drawing/2014/main" id="{C0B5748D-6476-01D1-0CBB-38386A2A2CA3}"/>
              </a:ext>
            </a:extLst>
          </p:cNvPr>
          <p:cNvSpPr txBox="1"/>
          <p:nvPr/>
        </p:nvSpPr>
        <p:spPr>
          <a:xfrm>
            <a:off x="613929" y="2600446"/>
            <a:ext cx="3487549" cy="2031325"/>
          </a:xfrm>
          <a:prstGeom prst="rect">
            <a:avLst/>
          </a:prstGeom>
          <a:noFill/>
        </p:spPr>
        <p:txBody>
          <a:bodyPr wrap="square" rtlCol="0">
            <a:spAutoFit/>
          </a:bodyPr>
          <a:lstStyle/>
          <a:p>
            <a:r>
              <a:rPr lang="en-US" dirty="0">
                <a:solidFill>
                  <a:schemeClr val="bg1"/>
                </a:solidFill>
              </a:rPr>
              <a:t>Upon entering the facility, there will be a reception area where visitors and staff can check-in. It will include a reception desk, seating for visitors, and administrative offices for staff members.</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21</a:t>
            </a:fld>
            <a:endParaRPr lang="en-US"/>
          </a:p>
        </p:txBody>
      </p:sp>
      <p:pic>
        <p:nvPicPr>
          <p:cNvPr id="15" name="Picture 14">
            <a:extLst>
              <a:ext uri="{FF2B5EF4-FFF2-40B4-BE49-F238E27FC236}">
                <a16:creationId xmlns:a16="http://schemas.microsoft.com/office/drawing/2014/main" id="{8C6E1BE9-E24F-08FC-0D70-E141B7D82B35}"/>
              </a:ext>
            </a:extLst>
          </p:cNvPr>
          <p:cNvPicPr>
            <a:picLocks noChangeAspect="1"/>
          </p:cNvPicPr>
          <p:nvPr/>
        </p:nvPicPr>
        <p:blipFill>
          <a:blip r:embed="rId2"/>
          <a:stretch>
            <a:fillRect/>
          </a:stretch>
        </p:blipFill>
        <p:spPr>
          <a:xfrm>
            <a:off x="4278021" y="1043104"/>
            <a:ext cx="7358489" cy="5415222"/>
          </a:xfrm>
          <a:prstGeom prst="rect">
            <a:avLst/>
          </a:prstGeom>
        </p:spPr>
      </p:pic>
      <p:sp>
        <p:nvSpPr>
          <p:cNvPr id="2" name="TextBox 1">
            <a:extLst>
              <a:ext uri="{FF2B5EF4-FFF2-40B4-BE49-F238E27FC236}">
                <a16:creationId xmlns:a16="http://schemas.microsoft.com/office/drawing/2014/main" id="{1E3A7272-252C-CEEC-0B06-52E7E30A2090}"/>
              </a:ext>
            </a:extLst>
          </p:cNvPr>
          <p:cNvSpPr txBox="1"/>
          <p:nvPr/>
        </p:nvSpPr>
        <p:spPr>
          <a:xfrm>
            <a:off x="7209881" y="6452988"/>
            <a:ext cx="1494768" cy="369332"/>
          </a:xfrm>
          <a:prstGeom prst="rect">
            <a:avLst/>
          </a:prstGeom>
          <a:noFill/>
        </p:spPr>
        <p:txBody>
          <a:bodyPr wrap="none" rtlCol="0">
            <a:spAutoFit/>
          </a:bodyPr>
          <a:lstStyle/>
          <a:p>
            <a:r>
              <a:rPr lang="en-US" dirty="0">
                <a:solidFill>
                  <a:schemeClr val="bg1"/>
                </a:solidFill>
              </a:rPr>
              <a:t>Sample Lobby</a:t>
            </a:r>
          </a:p>
        </p:txBody>
      </p:sp>
    </p:spTree>
    <p:extLst>
      <p:ext uri="{BB962C8B-B14F-4D97-AF65-F5344CB8AC3E}">
        <p14:creationId xmlns:p14="http://schemas.microsoft.com/office/powerpoint/2010/main" val="3814193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794150" y="217773"/>
            <a:ext cx="3619325" cy="707886"/>
          </a:xfrm>
          <a:prstGeom prst="rect">
            <a:avLst/>
          </a:prstGeom>
          <a:noFill/>
        </p:spPr>
        <p:txBody>
          <a:bodyPr wrap="none" rtlCol="0">
            <a:spAutoFit/>
          </a:bodyPr>
          <a:lstStyle/>
          <a:p>
            <a:pPr algn="ctr"/>
            <a:r>
              <a:rPr lang="en-US" sz="4000" dirty="0">
                <a:solidFill>
                  <a:schemeClr val="bg1"/>
                </a:solidFill>
                <a:latin typeface="+mj-lt"/>
              </a:rPr>
              <a:t>Residential Units</a:t>
            </a:r>
          </a:p>
        </p:txBody>
      </p:sp>
      <p:sp>
        <p:nvSpPr>
          <p:cNvPr id="4" name="TextBox 3">
            <a:extLst>
              <a:ext uri="{FF2B5EF4-FFF2-40B4-BE49-F238E27FC236}">
                <a16:creationId xmlns:a16="http://schemas.microsoft.com/office/drawing/2014/main" id="{C0B5748D-6476-01D1-0CBB-38386A2A2CA3}"/>
              </a:ext>
            </a:extLst>
          </p:cNvPr>
          <p:cNvSpPr txBox="1"/>
          <p:nvPr/>
        </p:nvSpPr>
        <p:spPr>
          <a:xfrm>
            <a:off x="9329039" y="2343716"/>
            <a:ext cx="2858589" cy="2862322"/>
          </a:xfrm>
          <a:prstGeom prst="rect">
            <a:avLst/>
          </a:prstGeom>
          <a:noFill/>
        </p:spPr>
        <p:txBody>
          <a:bodyPr wrap="square" rtlCol="0">
            <a:spAutoFit/>
          </a:bodyPr>
          <a:lstStyle/>
          <a:p>
            <a:r>
              <a:rPr lang="en-US" dirty="0">
                <a:solidFill>
                  <a:schemeClr val="bg1"/>
                </a:solidFill>
              </a:rPr>
              <a:t>The facility will have multiple residential units. All bedroom and sleeping room doors, as well as unit exit doors, will have security-grade locks for safety and privacy. Rated walls and security barriers will be implemented to enhance security.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22</a:t>
            </a:fld>
            <a:endParaRPr lang="en-US"/>
          </a:p>
        </p:txBody>
      </p:sp>
      <p:pic>
        <p:nvPicPr>
          <p:cNvPr id="10" name="Picture 9">
            <a:extLst>
              <a:ext uri="{FF2B5EF4-FFF2-40B4-BE49-F238E27FC236}">
                <a16:creationId xmlns:a16="http://schemas.microsoft.com/office/drawing/2014/main" id="{0A3ACD69-D08F-AE55-685C-7E106D12D1FF}"/>
              </a:ext>
            </a:extLst>
          </p:cNvPr>
          <p:cNvPicPr>
            <a:picLocks noChangeAspect="1"/>
          </p:cNvPicPr>
          <p:nvPr/>
        </p:nvPicPr>
        <p:blipFill>
          <a:blip r:embed="rId2"/>
          <a:stretch>
            <a:fillRect/>
          </a:stretch>
        </p:blipFill>
        <p:spPr>
          <a:xfrm>
            <a:off x="556739" y="1213679"/>
            <a:ext cx="8035475" cy="5325233"/>
          </a:xfrm>
          <a:prstGeom prst="rect">
            <a:avLst/>
          </a:prstGeom>
        </p:spPr>
      </p:pic>
    </p:spTree>
    <p:extLst>
      <p:ext uri="{BB962C8B-B14F-4D97-AF65-F5344CB8AC3E}">
        <p14:creationId xmlns:p14="http://schemas.microsoft.com/office/powerpoint/2010/main" val="9085840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620096" y="276558"/>
            <a:ext cx="3338286" cy="707886"/>
          </a:xfrm>
          <a:prstGeom prst="rect">
            <a:avLst/>
          </a:prstGeom>
          <a:noFill/>
        </p:spPr>
        <p:txBody>
          <a:bodyPr wrap="none" rtlCol="0">
            <a:spAutoFit/>
          </a:bodyPr>
          <a:lstStyle/>
          <a:p>
            <a:pPr algn="ctr"/>
            <a:r>
              <a:rPr lang="en-US" sz="4000" dirty="0">
                <a:solidFill>
                  <a:schemeClr val="bg1"/>
                </a:solidFill>
                <a:latin typeface="+mj-lt"/>
              </a:rPr>
              <a:t>Common Areas</a:t>
            </a:r>
          </a:p>
        </p:txBody>
      </p:sp>
      <p:sp>
        <p:nvSpPr>
          <p:cNvPr id="4" name="TextBox 3">
            <a:extLst>
              <a:ext uri="{FF2B5EF4-FFF2-40B4-BE49-F238E27FC236}">
                <a16:creationId xmlns:a16="http://schemas.microsoft.com/office/drawing/2014/main" id="{C0B5748D-6476-01D1-0CBB-38386A2A2CA3}"/>
              </a:ext>
            </a:extLst>
          </p:cNvPr>
          <p:cNvSpPr txBox="1"/>
          <p:nvPr/>
        </p:nvSpPr>
        <p:spPr>
          <a:xfrm>
            <a:off x="620096" y="1139342"/>
            <a:ext cx="3338286" cy="1477328"/>
          </a:xfrm>
          <a:prstGeom prst="rect">
            <a:avLst/>
          </a:prstGeom>
          <a:noFill/>
        </p:spPr>
        <p:txBody>
          <a:bodyPr wrap="square" rtlCol="0">
            <a:spAutoFit/>
          </a:bodyPr>
          <a:lstStyle/>
          <a:p>
            <a:r>
              <a:rPr lang="en-US" dirty="0">
                <a:solidFill>
                  <a:schemeClr val="bg1"/>
                </a:solidFill>
              </a:rPr>
              <a:t>The facility will have various common areas for the residents and staff. These areas will include dining areas, recreational spaces, and shared living spaces.</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23</a:t>
            </a:fld>
            <a:endParaRPr lang="en-US"/>
          </a:p>
        </p:txBody>
      </p:sp>
      <p:pic>
        <p:nvPicPr>
          <p:cNvPr id="6" name="Picture 5">
            <a:extLst>
              <a:ext uri="{FF2B5EF4-FFF2-40B4-BE49-F238E27FC236}">
                <a16:creationId xmlns:a16="http://schemas.microsoft.com/office/drawing/2014/main" id="{B687A9AC-3A23-16C4-CDB1-AE7E1C8384C5}"/>
              </a:ext>
            </a:extLst>
          </p:cNvPr>
          <p:cNvPicPr>
            <a:picLocks noChangeAspect="1"/>
          </p:cNvPicPr>
          <p:nvPr/>
        </p:nvPicPr>
        <p:blipFill>
          <a:blip r:embed="rId2"/>
          <a:stretch>
            <a:fillRect/>
          </a:stretch>
        </p:blipFill>
        <p:spPr>
          <a:xfrm>
            <a:off x="838200" y="3525354"/>
            <a:ext cx="4137506" cy="3096045"/>
          </a:xfrm>
          <a:prstGeom prst="rect">
            <a:avLst/>
          </a:prstGeom>
        </p:spPr>
      </p:pic>
      <p:pic>
        <p:nvPicPr>
          <p:cNvPr id="12" name="Picture 11">
            <a:extLst>
              <a:ext uri="{FF2B5EF4-FFF2-40B4-BE49-F238E27FC236}">
                <a16:creationId xmlns:a16="http://schemas.microsoft.com/office/drawing/2014/main" id="{94336053-5F5E-5768-AACE-0A0E8D157943}"/>
              </a:ext>
            </a:extLst>
          </p:cNvPr>
          <p:cNvPicPr>
            <a:picLocks noChangeAspect="1"/>
          </p:cNvPicPr>
          <p:nvPr/>
        </p:nvPicPr>
        <p:blipFill>
          <a:blip r:embed="rId3"/>
          <a:stretch>
            <a:fillRect/>
          </a:stretch>
        </p:blipFill>
        <p:spPr>
          <a:xfrm>
            <a:off x="7391311" y="3524041"/>
            <a:ext cx="4137506" cy="3098670"/>
          </a:xfrm>
          <a:prstGeom prst="rect">
            <a:avLst/>
          </a:prstGeom>
        </p:spPr>
      </p:pic>
      <p:pic>
        <p:nvPicPr>
          <p:cNvPr id="15" name="Picture 14">
            <a:extLst>
              <a:ext uri="{FF2B5EF4-FFF2-40B4-BE49-F238E27FC236}">
                <a16:creationId xmlns:a16="http://schemas.microsoft.com/office/drawing/2014/main" id="{3FC7CE77-8D44-F6EB-38D5-8124FAFD7174}"/>
              </a:ext>
            </a:extLst>
          </p:cNvPr>
          <p:cNvPicPr>
            <a:picLocks noChangeAspect="1"/>
          </p:cNvPicPr>
          <p:nvPr/>
        </p:nvPicPr>
        <p:blipFill>
          <a:blip r:embed="rId4"/>
          <a:stretch>
            <a:fillRect/>
          </a:stretch>
        </p:blipFill>
        <p:spPr>
          <a:xfrm>
            <a:off x="4365709" y="220901"/>
            <a:ext cx="3983278" cy="3113057"/>
          </a:xfrm>
          <a:prstGeom prst="rect">
            <a:avLst/>
          </a:prstGeom>
        </p:spPr>
      </p:pic>
      <p:sp>
        <p:nvSpPr>
          <p:cNvPr id="16" name="TextBox 15">
            <a:extLst>
              <a:ext uri="{FF2B5EF4-FFF2-40B4-BE49-F238E27FC236}">
                <a16:creationId xmlns:a16="http://schemas.microsoft.com/office/drawing/2014/main" id="{72C26EE7-BC6F-3E43-76D1-B459D6926A24}"/>
              </a:ext>
            </a:extLst>
          </p:cNvPr>
          <p:cNvSpPr txBox="1"/>
          <p:nvPr/>
        </p:nvSpPr>
        <p:spPr>
          <a:xfrm>
            <a:off x="8756314" y="469378"/>
            <a:ext cx="3276600" cy="2616101"/>
          </a:xfrm>
          <a:prstGeom prst="rect">
            <a:avLst/>
          </a:prstGeom>
          <a:noFill/>
          <a:ln w="19050">
            <a:solidFill>
              <a:schemeClr val="bg1"/>
            </a:solidFill>
          </a:ln>
        </p:spPr>
        <p:txBody>
          <a:bodyPr wrap="square" rtlCol="0">
            <a:spAutoFit/>
          </a:bodyPr>
          <a:lstStyle/>
          <a:p>
            <a:r>
              <a:rPr lang="en-US" sz="2000" u="sng" dirty="0">
                <a:solidFill>
                  <a:schemeClr val="bg1"/>
                </a:solidFill>
              </a:rPr>
              <a:t>Sample Dining Area Space</a:t>
            </a:r>
          </a:p>
          <a:p>
            <a:r>
              <a:rPr lang="en-US" dirty="0">
                <a:solidFill>
                  <a:schemeClr val="bg1"/>
                </a:solidFill>
              </a:rPr>
              <a:t>The dining area in the new facility was designed to serve the youth and staff. It will primarily function as a warming kitchen but is sized to accommodate additional equipment necessary to convert it into a full-sized kitchen in the future. </a:t>
            </a:r>
          </a:p>
        </p:txBody>
      </p:sp>
      <p:cxnSp>
        <p:nvCxnSpPr>
          <p:cNvPr id="18" name="Straight Arrow Connector 17">
            <a:extLst>
              <a:ext uri="{FF2B5EF4-FFF2-40B4-BE49-F238E27FC236}">
                <a16:creationId xmlns:a16="http://schemas.microsoft.com/office/drawing/2014/main" id="{434FC39E-0C7E-69B6-E20C-9DD56D0EC021}"/>
              </a:ext>
            </a:extLst>
          </p:cNvPr>
          <p:cNvCxnSpPr>
            <a:stCxn id="16" idx="1"/>
            <a:endCxn id="15" idx="3"/>
          </p:cNvCxnSpPr>
          <p:nvPr/>
        </p:nvCxnSpPr>
        <p:spPr>
          <a:xfrm flipH="1">
            <a:off x="8348987" y="1777429"/>
            <a:ext cx="407327" cy="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A2677E-FC12-D659-9C4C-8C4BB89AC7B3}"/>
              </a:ext>
            </a:extLst>
          </p:cNvPr>
          <p:cNvSpPr txBox="1"/>
          <p:nvPr/>
        </p:nvSpPr>
        <p:spPr>
          <a:xfrm>
            <a:off x="5229714" y="3649414"/>
            <a:ext cx="1952266" cy="369332"/>
          </a:xfrm>
          <a:prstGeom prst="rect">
            <a:avLst/>
          </a:prstGeom>
          <a:noFill/>
          <a:ln w="19050">
            <a:solidFill>
              <a:schemeClr val="bg1"/>
            </a:solidFill>
          </a:ln>
        </p:spPr>
        <p:txBody>
          <a:bodyPr wrap="none" rtlCol="0">
            <a:spAutoFit/>
          </a:bodyPr>
          <a:lstStyle/>
          <a:p>
            <a:r>
              <a:rPr lang="en-US" dirty="0">
                <a:solidFill>
                  <a:schemeClr val="bg1"/>
                </a:solidFill>
              </a:rPr>
              <a:t>Sample Classroom</a:t>
            </a:r>
          </a:p>
        </p:txBody>
      </p:sp>
      <p:sp>
        <p:nvSpPr>
          <p:cNvPr id="22" name="TextBox 21">
            <a:extLst>
              <a:ext uri="{FF2B5EF4-FFF2-40B4-BE49-F238E27FC236}">
                <a16:creationId xmlns:a16="http://schemas.microsoft.com/office/drawing/2014/main" id="{DD0CC505-16C4-93AB-CEDE-8261FD2C30FB}"/>
              </a:ext>
            </a:extLst>
          </p:cNvPr>
          <p:cNvSpPr txBox="1"/>
          <p:nvPr/>
        </p:nvSpPr>
        <p:spPr>
          <a:xfrm>
            <a:off x="5022948" y="5981968"/>
            <a:ext cx="2275175" cy="369332"/>
          </a:xfrm>
          <a:prstGeom prst="rect">
            <a:avLst/>
          </a:prstGeom>
          <a:noFill/>
          <a:ln w="19050">
            <a:solidFill>
              <a:schemeClr val="bg1"/>
            </a:solidFill>
          </a:ln>
        </p:spPr>
        <p:txBody>
          <a:bodyPr wrap="none" rtlCol="0">
            <a:spAutoFit/>
          </a:bodyPr>
          <a:lstStyle/>
          <a:p>
            <a:r>
              <a:rPr lang="en-US" dirty="0">
                <a:solidFill>
                  <a:schemeClr val="bg1"/>
                </a:solidFill>
              </a:rPr>
              <a:t>Sample Common Area</a:t>
            </a:r>
          </a:p>
        </p:txBody>
      </p:sp>
      <p:cxnSp>
        <p:nvCxnSpPr>
          <p:cNvPr id="24" name="Straight Arrow Connector 23">
            <a:extLst>
              <a:ext uri="{FF2B5EF4-FFF2-40B4-BE49-F238E27FC236}">
                <a16:creationId xmlns:a16="http://schemas.microsoft.com/office/drawing/2014/main" id="{ED83B069-EEE4-83E2-1636-B1EE76D2348F}"/>
              </a:ext>
            </a:extLst>
          </p:cNvPr>
          <p:cNvCxnSpPr>
            <a:stCxn id="21" idx="2"/>
            <a:endCxn id="6" idx="3"/>
          </p:cNvCxnSpPr>
          <p:nvPr/>
        </p:nvCxnSpPr>
        <p:spPr>
          <a:xfrm flipH="1">
            <a:off x="4975706" y="4018746"/>
            <a:ext cx="1230141" cy="105463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5C0FA2-836C-A976-D440-BF46148999B6}"/>
              </a:ext>
            </a:extLst>
          </p:cNvPr>
          <p:cNvCxnSpPr>
            <a:stCxn id="22" idx="0"/>
            <a:endCxn id="12" idx="1"/>
          </p:cNvCxnSpPr>
          <p:nvPr/>
        </p:nvCxnSpPr>
        <p:spPr>
          <a:xfrm flipV="1">
            <a:off x="6160536" y="5073376"/>
            <a:ext cx="1230775" cy="90859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958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16382" y="6204280"/>
            <a:ext cx="2880828"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Floor Plan</a:t>
            </a:r>
          </a:p>
        </p:txBody>
      </p:sp>
      <p:pic>
        <p:nvPicPr>
          <p:cNvPr id="9" name="Picture 8">
            <a:extLst>
              <a:ext uri="{FF2B5EF4-FFF2-40B4-BE49-F238E27FC236}">
                <a16:creationId xmlns:a16="http://schemas.microsoft.com/office/drawing/2014/main" id="{1D182E1C-F0E2-DD6A-F7B8-8C1E9B410C4C}"/>
              </a:ext>
            </a:extLst>
          </p:cNvPr>
          <p:cNvPicPr>
            <a:picLocks noChangeAspect="1"/>
          </p:cNvPicPr>
          <p:nvPr/>
        </p:nvPicPr>
        <p:blipFill>
          <a:blip r:embed="rId2"/>
          <a:stretch>
            <a:fillRect/>
          </a:stretch>
        </p:blipFill>
        <p:spPr>
          <a:xfrm>
            <a:off x="1473304" y="271728"/>
            <a:ext cx="8950610" cy="5743576"/>
          </a:xfrm>
          <a:prstGeom prst="rect">
            <a:avLst/>
          </a:prstGeom>
          <a:ln w="127000" cap="sq">
            <a:solidFill>
              <a:schemeClr val="tx1">
                <a:lumMod val="75000"/>
                <a:lumOff val="25000"/>
              </a:schemeClr>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24</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solidFill>
                <a:schemeClr val="bg1"/>
              </a:solidFill>
            </a:endParaRPr>
          </a:p>
        </p:txBody>
      </p:sp>
    </p:spTree>
    <p:extLst>
      <p:ext uri="{BB962C8B-B14F-4D97-AF65-F5344CB8AC3E}">
        <p14:creationId xmlns:p14="http://schemas.microsoft.com/office/powerpoint/2010/main" val="25116021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25</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5719456" y="1173321"/>
            <a:ext cx="4038604" cy="369332"/>
          </a:xfrm>
          <a:prstGeom prst="rect">
            <a:avLst/>
          </a:prstGeom>
          <a:noFill/>
        </p:spPr>
        <p:txBody>
          <a:bodyPr wrap="square" rtlCol="0">
            <a:spAutoFit/>
          </a:bodyPr>
          <a:lstStyle/>
          <a:p>
            <a:pPr>
              <a:spcAft>
                <a:spcPts val="600"/>
              </a:spcAft>
            </a:pPr>
            <a:r>
              <a:rPr lang="en-US" dirty="0">
                <a:solidFill>
                  <a:schemeClr val="bg1"/>
                </a:solidFill>
              </a:rPr>
              <a:t>Lobby, Reception, Large Treatment Areas</a:t>
            </a:r>
          </a:p>
        </p:txBody>
      </p:sp>
      <p:pic>
        <p:nvPicPr>
          <p:cNvPr id="7" name="Picture 6">
            <a:extLst>
              <a:ext uri="{FF2B5EF4-FFF2-40B4-BE49-F238E27FC236}">
                <a16:creationId xmlns:a16="http://schemas.microsoft.com/office/drawing/2014/main" id="{59C6AD70-1BB2-29F2-63DF-34C075435A90}"/>
              </a:ext>
            </a:extLst>
          </p:cNvPr>
          <p:cNvPicPr>
            <a:picLocks noChangeAspect="1"/>
          </p:cNvPicPr>
          <p:nvPr/>
        </p:nvPicPr>
        <p:blipFill>
          <a:blip r:embed="rId2"/>
          <a:stretch>
            <a:fillRect/>
          </a:stretch>
        </p:blipFill>
        <p:spPr>
          <a:xfrm>
            <a:off x="581377" y="1967728"/>
            <a:ext cx="11182463" cy="4461394"/>
          </a:xfrm>
          <a:prstGeom prst="rect">
            <a:avLst/>
          </a:prstGeom>
        </p:spPr>
      </p:pic>
    </p:spTree>
    <p:extLst>
      <p:ext uri="{BB962C8B-B14F-4D97-AF65-F5344CB8AC3E}">
        <p14:creationId xmlns:p14="http://schemas.microsoft.com/office/powerpoint/2010/main" val="293494507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117074"/>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a:p>
            <a:pPr>
              <a:lnSpc>
                <a:spcPct val="90000"/>
              </a:lnSpc>
              <a:spcBef>
                <a:spcPct val="0"/>
              </a:spcBef>
              <a:spcAft>
                <a:spcPts val="600"/>
              </a:spcAft>
            </a:pPr>
            <a:endParaRPr lang="en-US" sz="4000" kern="1200" dirty="0">
              <a:solidFill>
                <a:srgbClr val="FFFFFF"/>
              </a:solidFill>
              <a:latin typeface="+mj-lt"/>
              <a:ea typeface="+mj-ea"/>
              <a:cs typeface="+mj-cs"/>
            </a:endParaRP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26</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14024" y="2848900"/>
            <a:ext cx="3087937" cy="1000274"/>
          </a:xfrm>
          <a:prstGeom prst="rect">
            <a:avLst/>
          </a:prstGeom>
          <a:noFill/>
        </p:spPr>
        <p:txBody>
          <a:bodyPr wrap="square" rtlCol="0">
            <a:spAutoFit/>
          </a:bodyPr>
          <a:lstStyle/>
          <a:p>
            <a:pPr>
              <a:spcAft>
                <a:spcPts val="600"/>
              </a:spcAft>
            </a:pPr>
            <a:r>
              <a:rPr lang="en-US" dirty="0">
                <a:solidFill>
                  <a:schemeClr val="bg1"/>
                </a:solidFill>
              </a:rPr>
              <a:t>Administration Area &amp; Treatment/Multi-Purpose</a:t>
            </a:r>
          </a:p>
          <a:p>
            <a:pPr>
              <a:spcAft>
                <a:spcPts val="600"/>
              </a:spcAft>
            </a:pPr>
            <a:endParaRPr lang="en-US" dirty="0">
              <a:solidFill>
                <a:schemeClr val="bg1"/>
              </a:solidFill>
            </a:endParaRPr>
          </a:p>
        </p:txBody>
      </p:sp>
      <p:pic>
        <p:nvPicPr>
          <p:cNvPr id="6" name="Picture 5">
            <a:extLst>
              <a:ext uri="{FF2B5EF4-FFF2-40B4-BE49-F238E27FC236}">
                <a16:creationId xmlns:a16="http://schemas.microsoft.com/office/drawing/2014/main" id="{370AC15A-128C-4682-A84C-56DCE0B156AA}"/>
              </a:ext>
            </a:extLst>
          </p:cNvPr>
          <p:cNvPicPr>
            <a:picLocks noChangeAspect="1"/>
          </p:cNvPicPr>
          <p:nvPr/>
        </p:nvPicPr>
        <p:blipFill>
          <a:blip r:embed="rId2"/>
          <a:stretch>
            <a:fillRect/>
          </a:stretch>
        </p:blipFill>
        <p:spPr>
          <a:xfrm>
            <a:off x="4220045" y="269520"/>
            <a:ext cx="7514752" cy="6442207"/>
          </a:xfrm>
          <a:prstGeom prst="rect">
            <a:avLst/>
          </a:prstGeom>
        </p:spPr>
      </p:pic>
    </p:spTree>
    <p:extLst>
      <p:ext uri="{BB962C8B-B14F-4D97-AF65-F5344CB8AC3E}">
        <p14:creationId xmlns:p14="http://schemas.microsoft.com/office/powerpoint/2010/main" val="57615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27</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495577" y="3092681"/>
            <a:ext cx="4038604" cy="369332"/>
          </a:xfrm>
          <a:prstGeom prst="rect">
            <a:avLst/>
          </a:prstGeom>
          <a:noFill/>
        </p:spPr>
        <p:txBody>
          <a:bodyPr wrap="square" rtlCol="0">
            <a:spAutoFit/>
          </a:bodyPr>
          <a:lstStyle/>
          <a:p>
            <a:pPr>
              <a:spcAft>
                <a:spcPts val="600"/>
              </a:spcAft>
            </a:pPr>
            <a:r>
              <a:rPr lang="en-US" dirty="0">
                <a:solidFill>
                  <a:schemeClr val="bg1"/>
                </a:solidFill>
              </a:rPr>
              <a:t>Intake &amp; Security Areas</a:t>
            </a:r>
          </a:p>
        </p:txBody>
      </p:sp>
      <p:pic>
        <p:nvPicPr>
          <p:cNvPr id="6" name="Picture 5">
            <a:extLst>
              <a:ext uri="{FF2B5EF4-FFF2-40B4-BE49-F238E27FC236}">
                <a16:creationId xmlns:a16="http://schemas.microsoft.com/office/drawing/2014/main" id="{5445584F-9823-87DF-95C4-9FB3C1541BA5}"/>
              </a:ext>
            </a:extLst>
          </p:cNvPr>
          <p:cNvPicPr>
            <a:picLocks noChangeAspect="1"/>
          </p:cNvPicPr>
          <p:nvPr/>
        </p:nvPicPr>
        <p:blipFill>
          <a:blip r:embed="rId2"/>
          <a:stretch>
            <a:fillRect/>
          </a:stretch>
        </p:blipFill>
        <p:spPr>
          <a:xfrm>
            <a:off x="5056559" y="193888"/>
            <a:ext cx="5867079" cy="6536250"/>
          </a:xfrm>
          <a:prstGeom prst="rect">
            <a:avLst/>
          </a:prstGeom>
        </p:spPr>
      </p:pic>
    </p:spTree>
    <p:extLst>
      <p:ext uri="{BB962C8B-B14F-4D97-AF65-F5344CB8AC3E}">
        <p14:creationId xmlns:p14="http://schemas.microsoft.com/office/powerpoint/2010/main" val="409476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28</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105237" y="2856496"/>
            <a:ext cx="4038604" cy="369332"/>
          </a:xfrm>
          <a:prstGeom prst="rect">
            <a:avLst/>
          </a:prstGeom>
          <a:noFill/>
        </p:spPr>
        <p:txBody>
          <a:bodyPr wrap="square" rtlCol="0">
            <a:spAutoFit/>
          </a:bodyPr>
          <a:lstStyle/>
          <a:p>
            <a:pPr>
              <a:spcAft>
                <a:spcPts val="600"/>
              </a:spcAft>
            </a:pPr>
            <a:r>
              <a:rPr lang="en-US" dirty="0">
                <a:solidFill>
                  <a:schemeClr val="bg1"/>
                </a:solidFill>
              </a:rPr>
              <a:t>Nursing, Dental, Barber, Dining Areas</a:t>
            </a:r>
          </a:p>
        </p:txBody>
      </p:sp>
      <p:pic>
        <p:nvPicPr>
          <p:cNvPr id="7" name="Picture 6">
            <a:extLst>
              <a:ext uri="{FF2B5EF4-FFF2-40B4-BE49-F238E27FC236}">
                <a16:creationId xmlns:a16="http://schemas.microsoft.com/office/drawing/2014/main" id="{A4EA67DC-72D5-03F2-D006-67C869887604}"/>
              </a:ext>
            </a:extLst>
          </p:cNvPr>
          <p:cNvPicPr>
            <a:picLocks noChangeAspect="1"/>
          </p:cNvPicPr>
          <p:nvPr/>
        </p:nvPicPr>
        <p:blipFill>
          <a:blip r:embed="rId2"/>
          <a:stretch>
            <a:fillRect/>
          </a:stretch>
        </p:blipFill>
        <p:spPr>
          <a:xfrm>
            <a:off x="4103388" y="541420"/>
            <a:ext cx="7918590" cy="5792978"/>
          </a:xfrm>
          <a:prstGeom prst="rect">
            <a:avLst/>
          </a:prstGeom>
        </p:spPr>
      </p:pic>
    </p:spTree>
    <p:extLst>
      <p:ext uri="{BB962C8B-B14F-4D97-AF65-F5344CB8AC3E}">
        <p14:creationId xmlns:p14="http://schemas.microsoft.com/office/powerpoint/2010/main" val="132097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29</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7194295" y="467101"/>
            <a:ext cx="4038604" cy="646331"/>
          </a:xfrm>
          <a:prstGeom prst="rect">
            <a:avLst/>
          </a:prstGeom>
          <a:noFill/>
        </p:spPr>
        <p:txBody>
          <a:bodyPr wrap="square" rtlCol="0">
            <a:spAutoFit/>
          </a:bodyPr>
          <a:lstStyle/>
          <a:p>
            <a:pPr>
              <a:spcAft>
                <a:spcPts val="600"/>
              </a:spcAft>
            </a:pPr>
            <a:r>
              <a:rPr lang="en-US" dirty="0">
                <a:solidFill>
                  <a:schemeClr val="bg1"/>
                </a:solidFill>
              </a:rPr>
              <a:t>Mechanical, Electrical, Plumbing, &amp; Kitchen Areas</a:t>
            </a:r>
          </a:p>
        </p:txBody>
      </p:sp>
      <p:pic>
        <p:nvPicPr>
          <p:cNvPr id="6" name="Picture 5">
            <a:extLst>
              <a:ext uri="{FF2B5EF4-FFF2-40B4-BE49-F238E27FC236}">
                <a16:creationId xmlns:a16="http://schemas.microsoft.com/office/drawing/2014/main" id="{AE30133B-014C-D5B7-B911-16FC0A9074B9}"/>
              </a:ext>
            </a:extLst>
          </p:cNvPr>
          <p:cNvPicPr>
            <a:picLocks noChangeAspect="1"/>
          </p:cNvPicPr>
          <p:nvPr/>
        </p:nvPicPr>
        <p:blipFill>
          <a:blip r:embed="rId2"/>
          <a:stretch>
            <a:fillRect/>
          </a:stretch>
        </p:blipFill>
        <p:spPr>
          <a:xfrm>
            <a:off x="716579" y="1201987"/>
            <a:ext cx="10516320" cy="5190740"/>
          </a:xfrm>
          <a:prstGeom prst="rect">
            <a:avLst/>
          </a:prstGeom>
        </p:spPr>
      </p:pic>
    </p:spTree>
    <p:extLst>
      <p:ext uri="{BB962C8B-B14F-4D97-AF65-F5344CB8AC3E}">
        <p14:creationId xmlns:p14="http://schemas.microsoft.com/office/powerpoint/2010/main" val="312231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9051592" y="580001"/>
            <a:ext cx="3139642" cy="707886"/>
          </a:xfrm>
          <a:prstGeom prst="rect">
            <a:avLst/>
          </a:prstGeom>
          <a:noFill/>
        </p:spPr>
        <p:txBody>
          <a:bodyPr wrap="none" rtlCol="0">
            <a:spAutoFit/>
          </a:bodyPr>
          <a:lstStyle/>
          <a:p>
            <a:pPr algn="ctr"/>
            <a:r>
              <a:rPr lang="en-US" sz="4000" dirty="0">
                <a:solidFill>
                  <a:schemeClr val="bg1"/>
                </a:solidFill>
                <a:latin typeface="+mj-lt"/>
              </a:rPr>
              <a:t>Project Details</a:t>
            </a:r>
          </a:p>
        </p:txBody>
      </p:sp>
      <p:sp>
        <p:nvSpPr>
          <p:cNvPr id="4" name="TextBox 3">
            <a:extLst>
              <a:ext uri="{FF2B5EF4-FFF2-40B4-BE49-F238E27FC236}">
                <a16:creationId xmlns:a16="http://schemas.microsoft.com/office/drawing/2014/main" id="{C0B5748D-6476-01D1-0CBB-38386A2A2CA3}"/>
              </a:ext>
            </a:extLst>
          </p:cNvPr>
          <p:cNvSpPr txBox="1"/>
          <p:nvPr/>
        </p:nvSpPr>
        <p:spPr>
          <a:xfrm>
            <a:off x="426204" y="933944"/>
            <a:ext cx="5755962" cy="5355312"/>
          </a:xfrm>
          <a:prstGeom prst="rect">
            <a:avLst/>
          </a:prstGeom>
          <a:noFill/>
        </p:spPr>
        <p:txBody>
          <a:bodyPr wrap="square" rtlCol="0">
            <a:spAutoFit/>
          </a:bodyPr>
          <a:lstStyle/>
          <a:p>
            <a:r>
              <a:rPr lang="en-US" dirty="0">
                <a:solidFill>
                  <a:schemeClr val="bg1"/>
                </a:solidFill>
              </a:rPr>
              <a:t>Location: SCDMH property in Northeast Columbia, adjacent to the G. Weber Bryan Psychiatric Hospital.</a:t>
            </a:r>
          </a:p>
          <a:p>
            <a:endParaRPr lang="en-US" dirty="0">
              <a:solidFill>
                <a:schemeClr val="bg1"/>
              </a:solidFill>
            </a:endParaRPr>
          </a:p>
          <a:p>
            <a:r>
              <a:rPr lang="en-US" dirty="0">
                <a:solidFill>
                  <a:schemeClr val="bg1"/>
                </a:solidFill>
              </a:rPr>
              <a:t>Project Address: 255 Faison Drive, Columbia, SC 29203</a:t>
            </a:r>
          </a:p>
          <a:p>
            <a:endParaRPr lang="en-US" dirty="0">
              <a:solidFill>
                <a:schemeClr val="bg1"/>
              </a:solidFill>
            </a:endParaRPr>
          </a:p>
          <a:p>
            <a:r>
              <a:rPr lang="en-US" dirty="0">
                <a:solidFill>
                  <a:schemeClr val="bg1"/>
                </a:solidFill>
              </a:rPr>
              <a:t>The PRTF will be a 1-story building with 24 beds for the residents and shall include a treatment program and all services necessary to provide the required level of care needed for the full-time residential care of youth living in a secure facility. </a:t>
            </a:r>
          </a:p>
          <a:p>
            <a:r>
              <a:rPr lang="en-US" dirty="0">
                <a:solidFill>
                  <a:schemeClr val="bg1"/>
                </a:solidFill>
              </a:rPr>
              <a:t>The services will include:</a:t>
            </a:r>
          </a:p>
          <a:p>
            <a:pPr marL="285750" indent="-285750">
              <a:buFont typeface="Wingdings" panose="05000000000000000000" pitchFamily="2" charset="2"/>
              <a:buChar char="Ø"/>
            </a:pPr>
            <a:r>
              <a:rPr lang="en-US" dirty="0">
                <a:solidFill>
                  <a:schemeClr val="bg1"/>
                </a:solidFill>
              </a:rPr>
              <a:t>Treatment</a:t>
            </a:r>
          </a:p>
          <a:p>
            <a:pPr marL="285750" indent="-285750">
              <a:buFont typeface="Wingdings" panose="05000000000000000000" pitchFamily="2" charset="2"/>
              <a:buChar char="Ø"/>
            </a:pPr>
            <a:r>
              <a:rPr lang="en-US" dirty="0">
                <a:solidFill>
                  <a:schemeClr val="bg1"/>
                </a:solidFill>
              </a:rPr>
              <a:t>Rehabilitative Services</a:t>
            </a:r>
          </a:p>
          <a:p>
            <a:pPr marL="285750" indent="-285750">
              <a:buFont typeface="Wingdings" panose="05000000000000000000" pitchFamily="2" charset="2"/>
              <a:buChar char="Ø"/>
            </a:pPr>
            <a:r>
              <a:rPr lang="en-US" dirty="0">
                <a:solidFill>
                  <a:schemeClr val="bg1"/>
                </a:solidFill>
              </a:rPr>
              <a:t>Pharmacy Services</a:t>
            </a:r>
          </a:p>
          <a:p>
            <a:pPr marL="285750" indent="-285750">
              <a:buFont typeface="Wingdings" panose="05000000000000000000" pitchFamily="2" charset="2"/>
              <a:buChar char="Ø"/>
            </a:pPr>
            <a:r>
              <a:rPr lang="en-US" dirty="0">
                <a:solidFill>
                  <a:schemeClr val="bg1"/>
                </a:solidFill>
              </a:rPr>
              <a:t>Nutritional Services</a:t>
            </a:r>
          </a:p>
          <a:p>
            <a:pPr marL="285750" indent="-285750">
              <a:buFont typeface="Wingdings" panose="05000000000000000000" pitchFamily="2" charset="2"/>
              <a:buChar char="Ø"/>
            </a:pPr>
            <a:r>
              <a:rPr lang="en-US" dirty="0">
                <a:solidFill>
                  <a:schemeClr val="bg1"/>
                </a:solidFill>
              </a:rPr>
              <a:t>Educational Services</a:t>
            </a:r>
          </a:p>
          <a:p>
            <a:pPr marL="285750" indent="-285750">
              <a:buFont typeface="Wingdings" panose="05000000000000000000" pitchFamily="2" charset="2"/>
              <a:buChar char="Ø"/>
            </a:pPr>
            <a:r>
              <a:rPr lang="en-US" dirty="0">
                <a:solidFill>
                  <a:schemeClr val="bg1"/>
                </a:solidFill>
              </a:rPr>
              <a:t>Recreation (indoor and outdoor)</a:t>
            </a:r>
          </a:p>
          <a:p>
            <a:pPr marL="285750" indent="-285750">
              <a:buFont typeface="Wingdings" panose="05000000000000000000" pitchFamily="2" charset="2"/>
              <a:buChar char="Ø"/>
            </a:pPr>
            <a:r>
              <a:rPr lang="en-US" dirty="0">
                <a:solidFill>
                  <a:schemeClr val="bg1"/>
                </a:solidFill>
              </a:rPr>
              <a:t>Security</a:t>
            </a:r>
          </a:p>
          <a:p>
            <a:pPr marL="285750" indent="-285750">
              <a:buFont typeface="Wingdings" panose="05000000000000000000" pitchFamily="2" charset="2"/>
              <a:buChar char="Ø"/>
            </a:pPr>
            <a:r>
              <a:rPr lang="en-US" dirty="0">
                <a:solidFill>
                  <a:schemeClr val="bg1"/>
                </a:solidFill>
              </a:rPr>
              <a:t>Transportation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3</a:t>
            </a:fld>
            <a:endParaRPr lang="en-US"/>
          </a:p>
        </p:txBody>
      </p:sp>
      <p:pic>
        <p:nvPicPr>
          <p:cNvPr id="6" name="Picture 5">
            <a:extLst>
              <a:ext uri="{FF2B5EF4-FFF2-40B4-BE49-F238E27FC236}">
                <a16:creationId xmlns:a16="http://schemas.microsoft.com/office/drawing/2014/main" id="{C80237E7-9B54-477B-1FD0-3FE84C06145C}"/>
              </a:ext>
            </a:extLst>
          </p:cNvPr>
          <p:cNvPicPr>
            <a:picLocks noChangeAspect="1"/>
          </p:cNvPicPr>
          <p:nvPr/>
        </p:nvPicPr>
        <p:blipFill>
          <a:blip r:embed="rId2"/>
          <a:stretch>
            <a:fillRect/>
          </a:stretch>
        </p:blipFill>
        <p:spPr>
          <a:xfrm>
            <a:off x="6151678" y="2346377"/>
            <a:ext cx="5833715" cy="3931622"/>
          </a:xfrm>
          <a:prstGeom prst="rect">
            <a:avLst/>
          </a:prstGeom>
        </p:spPr>
      </p:pic>
    </p:spTree>
    <p:extLst>
      <p:ext uri="{BB962C8B-B14F-4D97-AF65-F5344CB8AC3E}">
        <p14:creationId xmlns:p14="http://schemas.microsoft.com/office/powerpoint/2010/main" val="1437731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30</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9489683" y="2884007"/>
            <a:ext cx="2339182" cy="646331"/>
          </a:xfrm>
          <a:prstGeom prst="rect">
            <a:avLst/>
          </a:prstGeom>
          <a:noFill/>
        </p:spPr>
        <p:txBody>
          <a:bodyPr wrap="square" rtlCol="0">
            <a:spAutoFit/>
          </a:bodyPr>
          <a:lstStyle/>
          <a:p>
            <a:pPr>
              <a:spcAft>
                <a:spcPts val="600"/>
              </a:spcAft>
            </a:pPr>
            <a:r>
              <a:rPr lang="en-US" dirty="0">
                <a:solidFill>
                  <a:schemeClr val="bg1"/>
                </a:solidFill>
              </a:rPr>
              <a:t>Educational Areas &amp; Gymnasium</a:t>
            </a:r>
          </a:p>
        </p:txBody>
      </p:sp>
      <p:pic>
        <p:nvPicPr>
          <p:cNvPr id="6" name="Picture 5">
            <a:extLst>
              <a:ext uri="{FF2B5EF4-FFF2-40B4-BE49-F238E27FC236}">
                <a16:creationId xmlns:a16="http://schemas.microsoft.com/office/drawing/2014/main" id="{1FADD9C0-FB16-0EA8-3709-309DB7AECD48}"/>
              </a:ext>
            </a:extLst>
          </p:cNvPr>
          <p:cNvPicPr>
            <a:picLocks noChangeAspect="1"/>
          </p:cNvPicPr>
          <p:nvPr/>
        </p:nvPicPr>
        <p:blipFill>
          <a:blip r:embed="rId2"/>
          <a:stretch>
            <a:fillRect/>
          </a:stretch>
        </p:blipFill>
        <p:spPr>
          <a:xfrm>
            <a:off x="448919" y="1201987"/>
            <a:ext cx="8583561" cy="5416993"/>
          </a:xfrm>
          <a:prstGeom prst="rect">
            <a:avLst/>
          </a:prstGeom>
        </p:spPr>
      </p:pic>
    </p:spTree>
    <p:extLst>
      <p:ext uri="{BB962C8B-B14F-4D97-AF65-F5344CB8AC3E}">
        <p14:creationId xmlns:p14="http://schemas.microsoft.com/office/powerpoint/2010/main" val="3035856408"/>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31</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53398" y="2876313"/>
            <a:ext cx="4038604" cy="369332"/>
          </a:xfrm>
          <a:prstGeom prst="rect">
            <a:avLst/>
          </a:prstGeom>
          <a:noFill/>
        </p:spPr>
        <p:txBody>
          <a:bodyPr wrap="square" rtlCol="0">
            <a:spAutoFit/>
          </a:bodyPr>
          <a:lstStyle/>
          <a:p>
            <a:pPr>
              <a:spcAft>
                <a:spcPts val="600"/>
              </a:spcAft>
            </a:pPr>
            <a:r>
              <a:rPr lang="en-US" dirty="0">
                <a:solidFill>
                  <a:schemeClr val="bg1"/>
                </a:solidFill>
              </a:rPr>
              <a:t>Lounge/ Recreational Area</a:t>
            </a:r>
          </a:p>
        </p:txBody>
      </p:sp>
      <p:pic>
        <p:nvPicPr>
          <p:cNvPr id="6" name="Picture 5">
            <a:extLst>
              <a:ext uri="{FF2B5EF4-FFF2-40B4-BE49-F238E27FC236}">
                <a16:creationId xmlns:a16="http://schemas.microsoft.com/office/drawing/2014/main" id="{AC3CDC2C-9B16-29F2-54CE-DE37F210BCD6}"/>
              </a:ext>
            </a:extLst>
          </p:cNvPr>
          <p:cNvPicPr>
            <a:picLocks noChangeAspect="1"/>
          </p:cNvPicPr>
          <p:nvPr/>
        </p:nvPicPr>
        <p:blipFill>
          <a:blip r:embed="rId2"/>
          <a:stretch>
            <a:fillRect/>
          </a:stretch>
        </p:blipFill>
        <p:spPr>
          <a:xfrm>
            <a:off x="5165084" y="664658"/>
            <a:ext cx="5766153" cy="5807046"/>
          </a:xfrm>
          <a:prstGeom prst="rect">
            <a:avLst/>
          </a:prstGeom>
        </p:spPr>
      </p:pic>
    </p:spTree>
    <p:extLst>
      <p:ext uri="{BB962C8B-B14F-4D97-AF65-F5344CB8AC3E}">
        <p14:creationId xmlns:p14="http://schemas.microsoft.com/office/powerpoint/2010/main" val="853364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32</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53398" y="2876313"/>
            <a:ext cx="4038604" cy="369332"/>
          </a:xfrm>
          <a:prstGeom prst="rect">
            <a:avLst/>
          </a:prstGeom>
          <a:noFill/>
        </p:spPr>
        <p:txBody>
          <a:bodyPr wrap="square" rtlCol="0">
            <a:spAutoFit/>
          </a:bodyPr>
          <a:lstStyle/>
          <a:p>
            <a:pPr>
              <a:spcAft>
                <a:spcPts val="600"/>
              </a:spcAft>
            </a:pPr>
            <a:r>
              <a:rPr lang="en-US" dirty="0">
                <a:solidFill>
                  <a:schemeClr val="bg1"/>
                </a:solidFill>
              </a:rPr>
              <a:t>Two Outdoor Activity Courtyards </a:t>
            </a:r>
          </a:p>
        </p:txBody>
      </p:sp>
      <p:pic>
        <p:nvPicPr>
          <p:cNvPr id="7" name="Picture 6">
            <a:extLst>
              <a:ext uri="{FF2B5EF4-FFF2-40B4-BE49-F238E27FC236}">
                <a16:creationId xmlns:a16="http://schemas.microsoft.com/office/drawing/2014/main" id="{4D471A87-E437-16D0-3946-A49EBB66645E}"/>
              </a:ext>
            </a:extLst>
          </p:cNvPr>
          <p:cNvPicPr>
            <a:picLocks noChangeAspect="1"/>
          </p:cNvPicPr>
          <p:nvPr/>
        </p:nvPicPr>
        <p:blipFill>
          <a:blip r:embed="rId2"/>
          <a:stretch>
            <a:fillRect/>
          </a:stretch>
        </p:blipFill>
        <p:spPr>
          <a:xfrm>
            <a:off x="4263476" y="3679162"/>
            <a:ext cx="7569371" cy="2776501"/>
          </a:xfrm>
          <a:prstGeom prst="rect">
            <a:avLst/>
          </a:prstGeom>
        </p:spPr>
      </p:pic>
      <p:pic>
        <p:nvPicPr>
          <p:cNvPr id="9" name="Picture 8">
            <a:extLst>
              <a:ext uri="{FF2B5EF4-FFF2-40B4-BE49-F238E27FC236}">
                <a16:creationId xmlns:a16="http://schemas.microsoft.com/office/drawing/2014/main" id="{21948B2E-78CD-8A00-1BED-47EDB4049578}"/>
              </a:ext>
            </a:extLst>
          </p:cNvPr>
          <p:cNvPicPr>
            <a:picLocks noChangeAspect="1"/>
          </p:cNvPicPr>
          <p:nvPr/>
        </p:nvPicPr>
        <p:blipFill>
          <a:blip r:embed="rId3"/>
          <a:stretch>
            <a:fillRect/>
          </a:stretch>
        </p:blipFill>
        <p:spPr>
          <a:xfrm>
            <a:off x="4226313" y="635654"/>
            <a:ext cx="7569370" cy="2764584"/>
          </a:xfrm>
          <a:prstGeom prst="rect">
            <a:avLst/>
          </a:prstGeom>
        </p:spPr>
      </p:pic>
    </p:spTree>
    <p:extLst>
      <p:ext uri="{BB962C8B-B14F-4D97-AF65-F5344CB8AC3E}">
        <p14:creationId xmlns:p14="http://schemas.microsoft.com/office/powerpoint/2010/main" val="14753591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33</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9741976" y="2889153"/>
            <a:ext cx="2339182" cy="646331"/>
          </a:xfrm>
          <a:prstGeom prst="rect">
            <a:avLst/>
          </a:prstGeom>
          <a:noFill/>
        </p:spPr>
        <p:txBody>
          <a:bodyPr wrap="square" rtlCol="0">
            <a:spAutoFit/>
          </a:bodyPr>
          <a:lstStyle/>
          <a:p>
            <a:pPr>
              <a:spcAft>
                <a:spcPts val="600"/>
              </a:spcAft>
            </a:pPr>
            <a:r>
              <a:rPr lang="en-US" dirty="0">
                <a:solidFill>
                  <a:schemeClr val="bg1"/>
                </a:solidFill>
              </a:rPr>
              <a:t>Typical Bedroom and ADA Bedroom Layout</a:t>
            </a:r>
          </a:p>
        </p:txBody>
      </p:sp>
      <p:pic>
        <p:nvPicPr>
          <p:cNvPr id="7" name="Picture 6">
            <a:extLst>
              <a:ext uri="{FF2B5EF4-FFF2-40B4-BE49-F238E27FC236}">
                <a16:creationId xmlns:a16="http://schemas.microsoft.com/office/drawing/2014/main" id="{C5434E27-9F8F-22B6-642C-19C9E9C19A43}"/>
              </a:ext>
            </a:extLst>
          </p:cNvPr>
          <p:cNvPicPr>
            <a:picLocks noChangeAspect="1"/>
          </p:cNvPicPr>
          <p:nvPr/>
        </p:nvPicPr>
        <p:blipFill>
          <a:blip r:embed="rId3"/>
          <a:stretch>
            <a:fillRect/>
          </a:stretch>
        </p:blipFill>
        <p:spPr>
          <a:xfrm>
            <a:off x="280326" y="1568697"/>
            <a:ext cx="9181324" cy="4986282"/>
          </a:xfrm>
          <a:prstGeom prst="rect">
            <a:avLst/>
          </a:prstGeom>
        </p:spPr>
      </p:pic>
    </p:spTree>
    <p:extLst>
      <p:ext uri="{BB962C8B-B14F-4D97-AF65-F5344CB8AC3E}">
        <p14:creationId xmlns:p14="http://schemas.microsoft.com/office/powerpoint/2010/main" val="1678388630"/>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BE094ED-18F2-331E-CF7C-8EBAA4B9E092}"/>
              </a:ext>
            </a:extLst>
          </p:cNvPr>
          <p:cNvSpPr txBox="1"/>
          <p:nvPr/>
        </p:nvSpPr>
        <p:spPr>
          <a:xfrm>
            <a:off x="-2" y="303021"/>
            <a:ext cx="4226315" cy="7232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Enlarged Floor Plan</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34</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5829966" y="303021"/>
            <a:ext cx="4038604" cy="923330"/>
          </a:xfrm>
          <a:prstGeom prst="rect">
            <a:avLst/>
          </a:prstGeom>
          <a:noFill/>
        </p:spPr>
        <p:txBody>
          <a:bodyPr wrap="square" rtlCol="0">
            <a:spAutoFit/>
          </a:bodyPr>
          <a:lstStyle/>
          <a:p>
            <a:pPr>
              <a:spcAft>
                <a:spcPts val="600"/>
              </a:spcAft>
            </a:pPr>
            <a:r>
              <a:rPr lang="en-US" dirty="0">
                <a:solidFill>
                  <a:schemeClr val="bg1"/>
                </a:solidFill>
              </a:rPr>
              <a:t>Youth Housing Area: Lounge Areas, Laundry, Group Room, Support Staff Areas, &amp; Nurse Stations</a:t>
            </a:r>
          </a:p>
        </p:txBody>
      </p:sp>
      <p:pic>
        <p:nvPicPr>
          <p:cNvPr id="7" name="Picture 6">
            <a:extLst>
              <a:ext uri="{FF2B5EF4-FFF2-40B4-BE49-F238E27FC236}">
                <a16:creationId xmlns:a16="http://schemas.microsoft.com/office/drawing/2014/main" id="{4FE0600C-3AA5-3B49-B16B-62DB2F86EA28}"/>
              </a:ext>
            </a:extLst>
          </p:cNvPr>
          <p:cNvPicPr>
            <a:picLocks noChangeAspect="1"/>
          </p:cNvPicPr>
          <p:nvPr/>
        </p:nvPicPr>
        <p:blipFill>
          <a:blip r:embed="rId2"/>
          <a:stretch>
            <a:fillRect/>
          </a:stretch>
        </p:blipFill>
        <p:spPr>
          <a:xfrm>
            <a:off x="613328" y="1519135"/>
            <a:ext cx="11018567" cy="4936529"/>
          </a:xfrm>
          <a:prstGeom prst="rect">
            <a:avLst/>
          </a:prstGeom>
        </p:spPr>
      </p:pic>
    </p:spTree>
    <p:extLst>
      <p:ext uri="{BB962C8B-B14F-4D97-AF65-F5344CB8AC3E}">
        <p14:creationId xmlns:p14="http://schemas.microsoft.com/office/powerpoint/2010/main" val="4251957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773109" y="503600"/>
            <a:ext cx="6345968" cy="707886"/>
          </a:xfrm>
          <a:prstGeom prst="rect">
            <a:avLst/>
          </a:prstGeom>
          <a:noFill/>
        </p:spPr>
        <p:txBody>
          <a:bodyPr wrap="none" rtlCol="0">
            <a:spAutoFit/>
          </a:bodyPr>
          <a:lstStyle/>
          <a:p>
            <a:pPr algn="ctr"/>
            <a:r>
              <a:rPr lang="en-US" sz="4000" dirty="0">
                <a:solidFill>
                  <a:schemeClr val="bg1"/>
                </a:solidFill>
                <a:latin typeface="+mj-lt"/>
              </a:rPr>
              <a:t>Project Timeline &amp; Milestones</a:t>
            </a:r>
          </a:p>
        </p:txBody>
      </p:sp>
      <p:sp>
        <p:nvSpPr>
          <p:cNvPr id="4" name="TextBox 3">
            <a:extLst>
              <a:ext uri="{FF2B5EF4-FFF2-40B4-BE49-F238E27FC236}">
                <a16:creationId xmlns:a16="http://schemas.microsoft.com/office/drawing/2014/main" id="{C0B5748D-6476-01D1-0CBB-38386A2A2CA3}"/>
              </a:ext>
            </a:extLst>
          </p:cNvPr>
          <p:cNvSpPr txBox="1"/>
          <p:nvPr/>
        </p:nvSpPr>
        <p:spPr>
          <a:xfrm>
            <a:off x="189343" y="1256467"/>
            <a:ext cx="8687537" cy="52475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MOU 					July 1, 2022</a:t>
            </a:r>
          </a:p>
          <a:p>
            <a:pPr marL="285750" indent="-285750">
              <a:spcAft>
                <a:spcPts val="600"/>
              </a:spcAft>
              <a:buFont typeface="Arial" panose="020B0604020202020204" pitchFamily="34" charset="0"/>
              <a:buChar char="•"/>
            </a:pPr>
            <a:r>
              <a:rPr lang="en-US" dirty="0">
                <a:solidFill>
                  <a:schemeClr val="bg1"/>
                </a:solidFill>
              </a:rPr>
              <a:t>PIP JBRC Approval			August 23, 2022</a:t>
            </a:r>
          </a:p>
          <a:p>
            <a:pPr marL="285750" indent="-285750">
              <a:spcAft>
                <a:spcPts val="600"/>
              </a:spcAft>
              <a:buFont typeface="Arial" panose="020B0604020202020204" pitchFamily="34" charset="0"/>
              <a:buChar char="•"/>
            </a:pPr>
            <a:r>
              <a:rPr lang="en-US" dirty="0">
                <a:solidFill>
                  <a:schemeClr val="bg1"/>
                </a:solidFill>
              </a:rPr>
              <a:t>PIP SFAA Approval			December 1, 2023</a:t>
            </a:r>
          </a:p>
          <a:p>
            <a:pPr marL="285750" indent="-285750">
              <a:spcAft>
                <a:spcPts val="600"/>
              </a:spcAft>
              <a:buFont typeface="Arial" panose="020B0604020202020204" pitchFamily="34" charset="0"/>
              <a:buChar char="•"/>
            </a:pPr>
            <a:r>
              <a:rPr lang="en-US" dirty="0">
                <a:solidFill>
                  <a:schemeClr val="bg1"/>
                </a:solidFill>
              </a:rPr>
              <a:t>Request for Proposal (RFP) 		August 23, 2023</a:t>
            </a:r>
          </a:p>
          <a:p>
            <a:pPr marL="285750" indent="-285750">
              <a:spcAft>
                <a:spcPts val="600"/>
              </a:spcAft>
              <a:buFont typeface="Arial" panose="020B0604020202020204" pitchFamily="34" charset="0"/>
              <a:buChar char="•"/>
            </a:pPr>
            <a:r>
              <a:rPr lang="en-US" dirty="0">
                <a:solidFill>
                  <a:schemeClr val="bg1"/>
                </a:solidFill>
              </a:rPr>
              <a:t>DBOM Contract Agreement		December 6, 2023</a:t>
            </a:r>
          </a:p>
          <a:p>
            <a:pPr marL="285750" indent="-285750">
              <a:spcAft>
                <a:spcPts val="600"/>
              </a:spcAft>
              <a:buFont typeface="Arial" panose="020B0604020202020204" pitchFamily="34" charset="0"/>
              <a:buChar char="•"/>
            </a:pPr>
            <a:r>
              <a:rPr lang="en-US" dirty="0">
                <a:solidFill>
                  <a:schemeClr val="bg1"/>
                </a:solidFill>
              </a:rPr>
              <a:t>Preconstruction</a:t>
            </a:r>
          </a:p>
          <a:p>
            <a:pPr marL="742950" lvl="1" indent="-285750">
              <a:spcAft>
                <a:spcPts val="600"/>
              </a:spcAft>
              <a:buFont typeface="Wingdings" panose="05000000000000000000" pitchFamily="2" charset="2"/>
              <a:buChar char="Ø"/>
            </a:pPr>
            <a:r>
              <a:rPr lang="en-US" dirty="0">
                <a:solidFill>
                  <a:schemeClr val="bg1"/>
                </a:solidFill>
              </a:rPr>
              <a:t>SE-580 Building Permit		December 4, 2023</a:t>
            </a:r>
          </a:p>
          <a:p>
            <a:pPr marL="742950" lvl="1" indent="-285750">
              <a:spcAft>
                <a:spcPts val="600"/>
              </a:spcAft>
              <a:buFont typeface="Wingdings" panose="05000000000000000000" pitchFamily="2" charset="2"/>
              <a:buChar char="Ø"/>
            </a:pPr>
            <a:r>
              <a:rPr lang="en-US" dirty="0">
                <a:solidFill>
                  <a:schemeClr val="bg1"/>
                </a:solidFill>
              </a:rPr>
              <a:t>Schematic Design			February 5, 2024</a:t>
            </a:r>
          </a:p>
          <a:p>
            <a:pPr marL="742950" lvl="1" indent="-285750">
              <a:spcAft>
                <a:spcPts val="600"/>
              </a:spcAft>
              <a:buFont typeface="Wingdings" panose="05000000000000000000" pitchFamily="2" charset="2"/>
              <a:buChar char="Ø"/>
            </a:pPr>
            <a:r>
              <a:rPr lang="en-US" dirty="0">
                <a:solidFill>
                  <a:schemeClr val="bg1"/>
                </a:solidFill>
              </a:rPr>
              <a:t>Design Development			May 8, 2024</a:t>
            </a:r>
          </a:p>
          <a:p>
            <a:pPr marL="742950" lvl="1" indent="-285750">
              <a:spcAft>
                <a:spcPts val="600"/>
              </a:spcAft>
              <a:buFont typeface="Wingdings" panose="05000000000000000000" pitchFamily="2" charset="2"/>
              <a:buChar char="Ø"/>
            </a:pPr>
            <a:r>
              <a:rPr lang="en-US" dirty="0">
                <a:solidFill>
                  <a:schemeClr val="bg1"/>
                </a:solidFill>
              </a:rPr>
              <a:t>Early Release CD			June 24, 2024</a:t>
            </a:r>
          </a:p>
          <a:p>
            <a:pPr marL="742950" lvl="1" indent="-285750">
              <a:spcAft>
                <a:spcPts val="600"/>
              </a:spcAft>
              <a:buFont typeface="Wingdings" panose="05000000000000000000" pitchFamily="2" charset="2"/>
              <a:buChar char="Ø"/>
            </a:pPr>
            <a:r>
              <a:rPr lang="en-US" dirty="0">
                <a:solidFill>
                  <a:schemeClr val="bg1"/>
                </a:solidFill>
              </a:rPr>
              <a:t>Construction Documents Review	July 24, 2024 – Sep. 6, 2024</a:t>
            </a:r>
          </a:p>
          <a:p>
            <a:pPr marL="285750" indent="-285750">
              <a:spcAft>
                <a:spcPts val="600"/>
              </a:spcAft>
              <a:buFont typeface="Arial" panose="020B0604020202020204" pitchFamily="34" charset="0"/>
              <a:buChar char="•"/>
            </a:pPr>
            <a:r>
              <a:rPr lang="en-US" dirty="0">
                <a:solidFill>
                  <a:schemeClr val="bg1"/>
                </a:solidFill>
              </a:rPr>
              <a:t>Construction				Sep. 16, 2024 – Oct. 16, 2025</a:t>
            </a:r>
          </a:p>
          <a:p>
            <a:pPr marL="741363" indent="-285750">
              <a:spcAft>
                <a:spcPts val="600"/>
              </a:spcAft>
              <a:buFont typeface="Wingdings" panose="05000000000000000000" pitchFamily="2" charset="2"/>
              <a:buChar char="Ø"/>
            </a:pPr>
            <a:r>
              <a:rPr lang="en-US" dirty="0">
                <a:solidFill>
                  <a:schemeClr val="bg1"/>
                </a:solidFill>
              </a:rPr>
              <a:t>Anticipated Mobilization 		Mid – August 2024</a:t>
            </a:r>
          </a:p>
          <a:p>
            <a:pPr marL="285750" indent="-285750">
              <a:spcAft>
                <a:spcPts val="600"/>
              </a:spcAft>
              <a:buFont typeface="Arial" panose="020B0604020202020204" pitchFamily="34" charset="0"/>
              <a:buChar char="•"/>
            </a:pPr>
            <a:r>
              <a:rPr lang="en-US" dirty="0">
                <a:solidFill>
                  <a:schemeClr val="bg1"/>
                </a:solidFill>
              </a:rPr>
              <a:t>Operations				Jan. 6, 2025 – Dec. 7, 2025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35</a:t>
            </a:fld>
            <a:endParaRPr lang="en-US"/>
          </a:p>
        </p:txBody>
      </p:sp>
      <p:pic>
        <p:nvPicPr>
          <p:cNvPr id="6" name="Picture 5">
            <a:extLst>
              <a:ext uri="{FF2B5EF4-FFF2-40B4-BE49-F238E27FC236}">
                <a16:creationId xmlns:a16="http://schemas.microsoft.com/office/drawing/2014/main" id="{C3C92C6A-C75E-4AFD-0A02-FAF69FEF4877}"/>
              </a:ext>
            </a:extLst>
          </p:cNvPr>
          <p:cNvPicPr>
            <a:picLocks noChangeAspect="1"/>
          </p:cNvPicPr>
          <p:nvPr/>
        </p:nvPicPr>
        <p:blipFill>
          <a:blip r:embed="rId2"/>
          <a:stretch>
            <a:fillRect/>
          </a:stretch>
        </p:blipFill>
        <p:spPr>
          <a:xfrm>
            <a:off x="6897203" y="1507833"/>
            <a:ext cx="5000625" cy="3333750"/>
          </a:xfrm>
          <a:prstGeom prst="rect">
            <a:avLst/>
          </a:prstGeom>
          <a:ln w="38100">
            <a:solidFill>
              <a:schemeClr val="tx1"/>
            </a:solidFill>
          </a:ln>
        </p:spPr>
      </p:pic>
    </p:spTree>
    <p:extLst>
      <p:ext uri="{BB962C8B-B14F-4D97-AF65-F5344CB8AC3E}">
        <p14:creationId xmlns:p14="http://schemas.microsoft.com/office/powerpoint/2010/main" val="3702525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499157" y="567927"/>
            <a:ext cx="4067909" cy="707886"/>
          </a:xfrm>
          <a:prstGeom prst="rect">
            <a:avLst/>
          </a:prstGeom>
          <a:noFill/>
        </p:spPr>
        <p:txBody>
          <a:bodyPr wrap="none" rtlCol="0">
            <a:spAutoFit/>
          </a:bodyPr>
          <a:lstStyle/>
          <a:p>
            <a:pPr algn="ctr"/>
            <a:r>
              <a:rPr lang="en-US" sz="4000" dirty="0">
                <a:solidFill>
                  <a:schemeClr val="bg1"/>
                </a:solidFill>
                <a:latin typeface="+mj-lt"/>
              </a:rPr>
              <a:t>Budget Breakdown</a:t>
            </a:r>
          </a:p>
        </p:txBody>
      </p:sp>
      <p:sp>
        <p:nvSpPr>
          <p:cNvPr id="4" name="TextBox 3">
            <a:extLst>
              <a:ext uri="{FF2B5EF4-FFF2-40B4-BE49-F238E27FC236}">
                <a16:creationId xmlns:a16="http://schemas.microsoft.com/office/drawing/2014/main" id="{C0B5748D-6476-01D1-0CBB-38386A2A2CA3}"/>
              </a:ext>
            </a:extLst>
          </p:cNvPr>
          <p:cNvSpPr txBox="1"/>
          <p:nvPr/>
        </p:nvSpPr>
        <p:spPr>
          <a:xfrm>
            <a:off x="7039598" y="4083126"/>
            <a:ext cx="5038025" cy="1477328"/>
          </a:xfrm>
          <a:prstGeom prst="rect">
            <a:avLst/>
          </a:prstGeom>
          <a:noFill/>
        </p:spPr>
        <p:txBody>
          <a:bodyPr wrap="square" rtlCol="0">
            <a:spAutoFit/>
          </a:bodyPr>
          <a:lstStyle/>
          <a:p>
            <a:r>
              <a:rPr lang="en-US" dirty="0">
                <a:solidFill>
                  <a:schemeClr val="bg1"/>
                </a:solidFill>
              </a:rPr>
              <a:t>The project has an established A1 Phase II with an approved budget of $22,939,405.00 Currently, the project has a remaining balance of $411,528.06 of unobligated funds (contingency for unforeseen issues outside the development agreement).</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36</a:t>
            </a:fld>
            <a:endParaRPr lang="en-US"/>
          </a:p>
        </p:txBody>
      </p:sp>
      <p:graphicFrame>
        <p:nvGraphicFramePr>
          <p:cNvPr id="2" name="Table 1">
            <a:extLst>
              <a:ext uri="{FF2B5EF4-FFF2-40B4-BE49-F238E27FC236}">
                <a16:creationId xmlns:a16="http://schemas.microsoft.com/office/drawing/2014/main" id="{6FCF9A89-B85F-B388-EE05-4B85E513D99C}"/>
              </a:ext>
            </a:extLst>
          </p:cNvPr>
          <p:cNvGraphicFramePr>
            <a:graphicFrameLocks noGrp="1"/>
          </p:cNvGraphicFramePr>
          <p:nvPr>
            <p:extLst>
              <p:ext uri="{D42A27DB-BD31-4B8C-83A1-F6EECF244321}">
                <p14:modId xmlns:p14="http://schemas.microsoft.com/office/powerpoint/2010/main" val="2468581590"/>
              </p:ext>
            </p:extLst>
          </p:nvPr>
        </p:nvGraphicFramePr>
        <p:xfrm>
          <a:off x="980150" y="1493427"/>
          <a:ext cx="5668561" cy="4796646"/>
        </p:xfrm>
        <a:graphic>
          <a:graphicData uri="http://schemas.openxmlformats.org/drawingml/2006/table">
            <a:tbl>
              <a:tblPr/>
              <a:tblGrid>
                <a:gridCol w="1429570">
                  <a:extLst>
                    <a:ext uri="{9D8B030D-6E8A-4147-A177-3AD203B41FA5}">
                      <a16:colId xmlns:a16="http://schemas.microsoft.com/office/drawing/2014/main" val="514420167"/>
                    </a:ext>
                  </a:extLst>
                </a:gridCol>
                <a:gridCol w="882605">
                  <a:extLst>
                    <a:ext uri="{9D8B030D-6E8A-4147-A177-3AD203B41FA5}">
                      <a16:colId xmlns:a16="http://schemas.microsoft.com/office/drawing/2014/main" val="2075041012"/>
                    </a:ext>
                  </a:extLst>
                </a:gridCol>
                <a:gridCol w="795588">
                  <a:extLst>
                    <a:ext uri="{9D8B030D-6E8A-4147-A177-3AD203B41FA5}">
                      <a16:colId xmlns:a16="http://schemas.microsoft.com/office/drawing/2014/main" val="715366645"/>
                    </a:ext>
                  </a:extLst>
                </a:gridCol>
                <a:gridCol w="795588">
                  <a:extLst>
                    <a:ext uri="{9D8B030D-6E8A-4147-A177-3AD203B41FA5}">
                      <a16:colId xmlns:a16="http://schemas.microsoft.com/office/drawing/2014/main" val="4275591724"/>
                    </a:ext>
                  </a:extLst>
                </a:gridCol>
                <a:gridCol w="882605">
                  <a:extLst>
                    <a:ext uri="{9D8B030D-6E8A-4147-A177-3AD203B41FA5}">
                      <a16:colId xmlns:a16="http://schemas.microsoft.com/office/drawing/2014/main" val="2759286333"/>
                    </a:ext>
                  </a:extLst>
                </a:gridCol>
                <a:gridCol w="882605">
                  <a:extLst>
                    <a:ext uri="{9D8B030D-6E8A-4147-A177-3AD203B41FA5}">
                      <a16:colId xmlns:a16="http://schemas.microsoft.com/office/drawing/2014/main" val="2935856373"/>
                    </a:ext>
                  </a:extLst>
                </a:gridCol>
              </a:tblGrid>
              <a:tr h="288979">
                <a:tc>
                  <a:txBody>
                    <a:bodyPr/>
                    <a:lstStyle/>
                    <a:p>
                      <a:pPr algn="r" fontAlgn="b"/>
                      <a:endParaRPr lang="en-US" sz="1600" b="1" i="0" u="none" strike="noStrike" dirty="0">
                        <a:solidFill>
                          <a:schemeClr val="bg1"/>
                        </a:solidFill>
                        <a:effectLst/>
                        <a:latin typeface="Calibri" panose="020F0502020204030204" pitchFamily="34" charset="0"/>
                      </a:endParaRPr>
                    </a:p>
                    <a:p>
                      <a:pPr algn="r" fontAlgn="b"/>
                      <a:r>
                        <a:rPr lang="en-US" sz="1600" b="1" i="0" u="none" strike="noStrike" dirty="0">
                          <a:solidFill>
                            <a:schemeClr val="bg1"/>
                          </a:solidFill>
                          <a:effectLst/>
                          <a:latin typeface="Calibri" panose="020F0502020204030204" pitchFamily="34" charset="0"/>
                        </a:rPr>
                        <a:t>22,939,405.00</a:t>
                      </a:r>
                    </a:p>
                  </a:txBody>
                  <a:tcPr marL="9525" marR="9525" marT="9525" marB="0" anchor="b">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00C450">
                        <a:alpha val="54118"/>
                      </a:srgbClr>
                    </a:solidFill>
                  </a:tcPr>
                </a:tc>
                <a:tc gridSpan="3">
                  <a:txBody>
                    <a:bodyPr/>
                    <a:lstStyle/>
                    <a:p>
                      <a:pPr algn="l" fontAlgn="b"/>
                      <a:r>
                        <a:rPr lang="en-US" sz="1600" b="1" i="0" u="none" strike="noStrike" dirty="0">
                          <a:solidFill>
                            <a:schemeClr val="bg1"/>
                          </a:solidFill>
                          <a:effectLst/>
                          <a:latin typeface="Calibri" panose="020F0502020204030204" pitchFamily="34" charset="0"/>
                        </a:rPr>
                        <a:t>Established A1 Budget</a:t>
                      </a:r>
                    </a:p>
                  </a:txBody>
                  <a:tcPr marL="9525" marR="9525" marT="9525" marB="0" anchor="b">
                    <a:lnL>
                      <a:noFill/>
                    </a:lnL>
                    <a:lnR>
                      <a:noFill/>
                    </a:lnR>
                    <a:lnT w="38100" cap="flat" cmpd="sng" algn="ctr">
                      <a:solidFill>
                        <a:schemeClr val="tx1"/>
                      </a:solidFill>
                      <a:prstDash val="solid"/>
                      <a:round/>
                      <a:headEnd type="none" w="med" len="med"/>
                      <a:tailEnd type="none" w="med" len="med"/>
                    </a:lnT>
                    <a:lnB>
                      <a:noFill/>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38100" cap="flat" cmpd="sng" algn="ctr">
                      <a:solidFill>
                        <a:schemeClr val="tx1"/>
                      </a:solidFill>
                      <a:prstDash val="solid"/>
                      <a:round/>
                      <a:headEnd type="none" w="med" len="med"/>
                      <a:tailEnd type="none" w="med" len="med"/>
                    </a:lnT>
                    <a:lnB>
                      <a:noFill/>
                    </a:lnB>
                    <a:solidFill>
                      <a:srgbClr val="00C450">
                        <a:alpha val="54118"/>
                      </a:srgbClr>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solidFill>
                      <a:srgbClr val="00C450">
                        <a:alpha val="54118"/>
                      </a:srgbClr>
                    </a:solidFill>
                  </a:tcPr>
                </a:tc>
                <a:extLst>
                  <a:ext uri="{0D108BD9-81ED-4DB2-BD59-A6C34878D82A}">
                    <a16:rowId xmlns:a16="http://schemas.microsoft.com/office/drawing/2014/main" val="1602563425"/>
                  </a:ext>
                </a:extLst>
              </a:tr>
              <a:tr h="288979">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160287543"/>
                  </a:ext>
                </a:extLst>
              </a:tr>
              <a:tr h="288979">
                <a:tc>
                  <a:txBody>
                    <a:bodyPr/>
                    <a:lstStyle/>
                    <a:p>
                      <a:pPr algn="r" fontAlgn="b"/>
                      <a:r>
                        <a:rPr lang="en-US" sz="1100" b="0" i="0" u="none" strike="noStrike">
                          <a:solidFill>
                            <a:srgbClr val="000000"/>
                          </a:solidFill>
                          <a:effectLst/>
                          <a:latin typeface="Calibri" panose="020F0502020204030204" pitchFamily="34" charset="0"/>
                        </a:rPr>
                        <a:t>9,918.25</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5">
                  <a:txBody>
                    <a:bodyPr/>
                    <a:lstStyle/>
                    <a:p>
                      <a:pPr algn="l" fontAlgn="b"/>
                      <a:r>
                        <a:rPr lang="en-US" sz="1100" b="0" i="0" u="none" strike="noStrike" dirty="0">
                          <a:solidFill>
                            <a:srgbClr val="000000"/>
                          </a:solidFill>
                          <a:effectLst/>
                          <a:latin typeface="Calibri" panose="020F0502020204030204" pitchFamily="34" charset="0"/>
                        </a:rPr>
                        <a:t>Dennis Corporation - Existing Condition Survey</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8091402"/>
                  </a:ext>
                </a:extLst>
              </a:tr>
              <a:tr h="288979">
                <a:tc>
                  <a:txBody>
                    <a:bodyPr/>
                    <a:lstStyle/>
                    <a:p>
                      <a:pPr algn="r" fontAlgn="b"/>
                      <a:r>
                        <a:rPr lang="en-US" sz="1100" b="0" i="0" u="none" strike="noStrike">
                          <a:solidFill>
                            <a:srgbClr val="000000"/>
                          </a:solidFill>
                          <a:effectLst/>
                          <a:latin typeface="Calibri" panose="020F0502020204030204" pitchFamily="34" charset="0"/>
                        </a:rPr>
                        <a:t>12,750.00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4">
                  <a:txBody>
                    <a:bodyPr/>
                    <a:lstStyle/>
                    <a:p>
                      <a:pPr algn="l" fontAlgn="b"/>
                      <a:r>
                        <a:rPr lang="en-US" sz="1100" b="0" i="0" u="none" strike="noStrike">
                          <a:solidFill>
                            <a:srgbClr val="000000"/>
                          </a:solidFill>
                          <a:effectLst/>
                          <a:latin typeface="Calibri" panose="020F0502020204030204" pitchFamily="34" charset="0"/>
                        </a:rPr>
                        <a:t>S&amp;ME - Geotechnical Exploration Services</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3002200359"/>
                  </a:ext>
                </a:extLst>
              </a:tr>
              <a:tr h="288979">
                <a:tc>
                  <a:txBody>
                    <a:bodyPr/>
                    <a:lstStyle/>
                    <a:p>
                      <a:pPr algn="r" fontAlgn="b"/>
                      <a:r>
                        <a:rPr lang="en-US" sz="1100" b="0" i="0" u="none" strike="noStrike" dirty="0">
                          <a:solidFill>
                            <a:srgbClr val="000000"/>
                          </a:solidFill>
                          <a:effectLst/>
                          <a:latin typeface="Calibri" panose="020F0502020204030204" pitchFamily="34" charset="0"/>
                        </a:rPr>
                        <a:t>377,169.36</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4">
                  <a:txBody>
                    <a:bodyPr/>
                    <a:lstStyle/>
                    <a:p>
                      <a:pPr algn="l" fontAlgn="b">
                        <a:buClr>
                          <a:srgbClr val="000000"/>
                        </a:buClr>
                        <a:buSzPts val="1100"/>
                        <a:buFont typeface="Calibri" panose="020F0502020204030204" pitchFamily="34" charset="0"/>
                        <a:buNone/>
                      </a:pPr>
                      <a:r>
                        <a:rPr lang="en-US" sz="1100" b="0" i="0" u="none" strike="noStrike" dirty="0">
                          <a:solidFill>
                            <a:srgbClr val="000000"/>
                          </a:solidFill>
                          <a:effectLst/>
                          <a:latin typeface="Calibri" panose="020F0502020204030204" pitchFamily="34" charset="0"/>
                        </a:rPr>
                        <a:t>LCK – Project Management Services</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490599134"/>
                  </a:ext>
                </a:extLst>
              </a:tr>
              <a:tr h="288979">
                <a:tc>
                  <a:txBody>
                    <a:bodyPr/>
                    <a:lstStyle/>
                    <a:p>
                      <a:pPr algn="r" fontAlgn="b"/>
                      <a:r>
                        <a:rPr lang="en-US" sz="1100" b="0" i="0" u="none" strike="noStrike">
                          <a:solidFill>
                            <a:srgbClr val="000000"/>
                          </a:solidFill>
                          <a:effectLst/>
                          <a:latin typeface="Calibri" panose="020F0502020204030204" pitchFamily="34" charset="0"/>
                        </a:rPr>
                        <a:t>72,000.00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5">
                  <a:txBody>
                    <a:bodyPr/>
                    <a:lstStyle/>
                    <a:p>
                      <a:pPr algn="l" fontAlgn="b"/>
                      <a:r>
                        <a:rPr lang="en-US" sz="1100" b="0" i="0" u="none" strike="noStrike" dirty="0">
                          <a:solidFill>
                            <a:srgbClr val="000000"/>
                          </a:solidFill>
                          <a:effectLst/>
                          <a:latin typeface="Calibri" panose="020F0502020204030204" pitchFamily="34" charset="0"/>
                        </a:rPr>
                        <a:t>SSOE Group - Independent Peer Reviewer Services</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1829449"/>
                  </a:ext>
                </a:extLst>
              </a:tr>
              <a:tr h="288979">
                <a:tc>
                  <a:txBody>
                    <a:bodyPr/>
                    <a:lstStyle/>
                    <a:p>
                      <a:pPr algn="r" fontAlgn="b"/>
                      <a:r>
                        <a:rPr lang="en-US" sz="1100" b="0" i="0" u="none" strike="noStrike">
                          <a:solidFill>
                            <a:srgbClr val="000000"/>
                          </a:solidFill>
                          <a:effectLst/>
                          <a:latin typeface="Calibri" panose="020F0502020204030204" pitchFamily="34" charset="0"/>
                        </a:rPr>
                        <a:t>21,776,535.00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2">
                  <a:txBody>
                    <a:bodyPr/>
                    <a:lstStyle/>
                    <a:p>
                      <a:pPr algn="l" fontAlgn="b"/>
                      <a:r>
                        <a:rPr lang="en-US" sz="1100" b="0" i="0" u="none" strike="noStrike" dirty="0">
                          <a:solidFill>
                            <a:srgbClr val="000000"/>
                          </a:solidFill>
                          <a:effectLst/>
                          <a:latin typeface="Calibri" panose="020F0502020204030204" pitchFamily="34" charset="0"/>
                        </a:rPr>
                        <a:t>CC of SC - DBOM</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056645542"/>
                  </a:ext>
                </a:extLst>
              </a:tr>
              <a:tr h="288979">
                <a:tc>
                  <a:txBody>
                    <a:bodyPr/>
                    <a:lstStyle/>
                    <a:p>
                      <a:pPr algn="r" fontAlgn="b"/>
                      <a:r>
                        <a:rPr lang="en-US" sz="1100" b="0" i="0" u="none" strike="noStrike">
                          <a:solidFill>
                            <a:srgbClr val="000000"/>
                          </a:solidFill>
                          <a:effectLst/>
                          <a:latin typeface="Calibri" panose="020F0502020204030204" pitchFamily="34" charset="0"/>
                        </a:rPr>
                        <a:t>3,946.33</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3">
                  <a:txBody>
                    <a:bodyPr/>
                    <a:lstStyle/>
                    <a:p>
                      <a:pPr algn="l" fontAlgn="b"/>
                      <a:r>
                        <a:rPr lang="en-US" sz="1100" b="0" i="0" u="none" strike="noStrike">
                          <a:solidFill>
                            <a:srgbClr val="000000"/>
                          </a:solidFill>
                          <a:effectLst/>
                          <a:latin typeface="Calibri" panose="020F0502020204030204" pitchFamily="34" charset="0"/>
                        </a:rPr>
                        <a:t>DBOM Change Order #1</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135672004"/>
                  </a:ext>
                </a:extLst>
              </a:tr>
              <a:tr h="288979">
                <a:tc>
                  <a:txBody>
                    <a:bodyPr/>
                    <a:lstStyle/>
                    <a:p>
                      <a:pPr algn="r" fontAlgn="b"/>
                      <a:r>
                        <a:rPr lang="en-US" sz="1100" b="0" i="0" u="none" strike="noStrike">
                          <a:solidFill>
                            <a:srgbClr val="000000"/>
                          </a:solidFill>
                          <a:effectLst/>
                          <a:latin typeface="Calibri" panose="020F0502020204030204" pitchFamily="34" charset="0"/>
                        </a:rPr>
                        <a:t>118,550.00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3">
                  <a:txBody>
                    <a:bodyPr/>
                    <a:lstStyle/>
                    <a:p>
                      <a:pPr algn="l" fontAlgn="b"/>
                      <a:r>
                        <a:rPr lang="en-US" sz="1100" b="0" i="0" u="none" strike="noStrike">
                          <a:solidFill>
                            <a:srgbClr val="000000"/>
                          </a:solidFill>
                          <a:effectLst/>
                          <a:latin typeface="Calibri" panose="020F0502020204030204" pitchFamily="34" charset="0"/>
                        </a:rPr>
                        <a:t>DBOM Change Order #2</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4097373235"/>
                  </a:ext>
                </a:extLst>
              </a:tr>
              <a:tr h="288979">
                <a:tc>
                  <a:txBody>
                    <a:bodyPr/>
                    <a:lstStyle/>
                    <a:p>
                      <a:pPr algn="r" fontAlgn="b"/>
                      <a:r>
                        <a:rPr lang="en-US" sz="1100" b="0" i="0" u="none" strike="noStrike">
                          <a:solidFill>
                            <a:srgbClr val="000000"/>
                          </a:solidFill>
                          <a:effectLst/>
                          <a:latin typeface="Calibri" panose="020F0502020204030204" pitchFamily="34" charset="0"/>
                        </a:rPr>
                        <a:t>7,486.00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3">
                  <a:txBody>
                    <a:bodyPr/>
                    <a:lstStyle/>
                    <a:p>
                      <a:pPr algn="l" fontAlgn="b"/>
                      <a:r>
                        <a:rPr lang="en-US" sz="1100" b="0" i="0" u="none" strike="noStrike">
                          <a:solidFill>
                            <a:srgbClr val="000000"/>
                          </a:solidFill>
                          <a:effectLst/>
                          <a:latin typeface="Calibri" panose="020F0502020204030204" pitchFamily="34" charset="0"/>
                        </a:rPr>
                        <a:t>DBOM Change Order #3</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094653477"/>
                  </a:ext>
                </a:extLst>
              </a:tr>
              <a:tr h="288979">
                <a:tc>
                  <a:txBody>
                    <a:bodyPr/>
                    <a:lstStyle/>
                    <a:p>
                      <a:pPr algn="r" fontAlgn="b"/>
                      <a:r>
                        <a:rPr lang="en-US" sz="1100" b="0" i="0" u="none" strike="noStrike">
                          <a:solidFill>
                            <a:srgbClr val="000000"/>
                          </a:solidFill>
                          <a:effectLst/>
                          <a:latin typeface="Calibri" panose="020F0502020204030204" pitchFamily="34" charset="0"/>
                        </a:rPr>
                        <a:t>240.00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DHEC</a:t>
                      </a: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802065157"/>
                  </a:ext>
                </a:extLst>
              </a:tr>
              <a:tr h="288979">
                <a:tc>
                  <a:txBody>
                    <a:bodyPr/>
                    <a:lstStyle/>
                    <a:p>
                      <a:pPr algn="r" fontAlgn="b"/>
                      <a:r>
                        <a:rPr lang="en-US" sz="1100" b="0" i="0" u="none" strike="noStrike">
                          <a:solidFill>
                            <a:srgbClr val="000000"/>
                          </a:solidFill>
                          <a:effectLst/>
                          <a:latin typeface="Calibri" panose="020F0502020204030204" pitchFamily="34" charset="0"/>
                        </a:rPr>
                        <a:t>93,682.00</a:t>
                      </a:r>
                    </a:p>
                  </a:txBody>
                  <a:tcPr marL="9525" marR="9525" marT="9525" marB="0" anchor="b">
                    <a:lnL w="38100" cap="flat" cmpd="sng" algn="ctr">
                      <a:solidFill>
                        <a:schemeClr val="tx1"/>
                      </a:solidFill>
                      <a:prstDash val="solid"/>
                      <a:round/>
                      <a:headEnd type="none" w="med" len="med"/>
                      <a:tailEnd type="none" w="med" len="med"/>
                    </a:lnL>
                    <a:lnR>
                      <a:noFill/>
                    </a:lnR>
                    <a:lnT>
                      <a:noFill/>
                    </a:lnT>
                    <a:lnB>
                      <a:noFill/>
                    </a:lnB>
                    <a:solidFill>
                      <a:srgbClr val="00C450">
                        <a:alpha val="54118"/>
                      </a:srgbClr>
                    </a:solidFill>
                  </a:tcPr>
                </a:tc>
                <a:tc gridSpan="3">
                  <a:txBody>
                    <a:bodyPr/>
                    <a:lstStyle/>
                    <a:p>
                      <a:pPr algn="l" fontAlgn="b"/>
                      <a:r>
                        <a:rPr lang="en-US" sz="1100" b="0" i="0" u="none" strike="noStrike">
                          <a:solidFill>
                            <a:srgbClr val="000000"/>
                          </a:solidFill>
                          <a:effectLst/>
                          <a:latin typeface="Calibri" panose="020F0502020204030204" pitchFamily="34" charset="0"/>
                        </a:rPr>
                        <a:t>S&amp;ME - 3rd Party Inspections</a:t>
                      </a:r>
                    </a:p>
                  </a:txBody>
                  <a:tcPr marL="9525" marR="9525" marT="9525" marB="0" anchor="b">
                    <a:lnL>
                      <a:noFill/>
                    </a:lnL>
                    <a:lnR>
                      <a:noFill/>
                    </a:lnR>
                    <a:lnT>
                      <a:noFill/>
                    </a:lnT>
                    <a:lnB>
                      <a:noFill/>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192902958"/>
                  </a:ext>
                </a:extLst>
              </a:tr>
              <a:tr h="303427">
                <a:tc>
                  <a:txBody>
                    <a:bodyPr/>
                    <a:lstStyle/>
                    <a:p>
                      <a:pPr algn="r" fontAlgn="b"/>
                      <a:r>
                        <a:rPr lang="en-US" sz="1100" b="0" i="0" u="none" strike="noStrike">
                          <a:solidFill>
                            <a:srgbClr val="000000"/>
                          </a:solidFill>
                          <a:effectLst/>
                          <a:latin typeface="Calibri" panose="020F0502020204030204" pitchFamily="34" charset="0"/>
                        </a:rPr>
                        <a:t>55,600.00</a:t>
                      </a:r>
                    </a:p>
                  </a:txBody>
                  <a:tcPr marL="9525" marR="9525" marT="9525" marB="0" anchor="b">
                    <a:lnL w="381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C450">
                        <a:alpha val="54118"/>
                      </a:srgbClr>
                    </a:solidFill>
                  </a:tcPr>
                </a:tc>
                <a:tc gridSpan="3">
                  <a:txBody>
                    <a:bodyPr/>
                    <a:lstStyle/>
                    <a:p>
                      <a:pPr algn="l" fontAlgn="b"/>
                      <a:r>
                        <a:rPr lang="en-US" sz="1100" b="0" i="0" u="none" strike="noStrike">
                          <a:solidFill>
                            <a:srgbClr val="000000"/>
                          </a:solidFill>
                          <a:effectLst/>
                          <a:latin typeface="Calibri" panose="020F0502020204030204" pitchFamily="34" charset="0"/>
                        </a:rPr>
                        <a:t>System WorCx - Commissioning</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C450">
                        <a:alpha val="54118"/>
                      </a:srgbClr>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00C450">
                        <a:alpha val="54118"/>
                      </a:srgbClr>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a:noFill/>
                    </a:lnB>
                    <a:solidFill>
                      <a:srgbClr val="00C450">
                        <a:alpha val="54118"/>
                      </a:srgbClr>
                    </a:solidFill>
                  </a:tcPr>
                </a:tc>
                <a:extLst>
                  <a:ext uri="{0D108BD9-81ED-4DB2-BD59-A6C34878D82A}">
                    <a16:rowId xmlns:a16="http://schemas.microsoft.com/office/drawing/2014/main" val="1685046427"/>
                  </a:ext>
                </a:extLst>
              </a:tr>
              <a:tr h="303427">
                <a:tc>
                  <a:txBody>
                    <a:bodyPr/>
                    <a:lstStyle/>
                    <a:p>
                      <a:pPr algn="r" fontAlgn="b">
                        <a:spcBef>
                          <a:spcPts val="600"/>
                        </a:spcBef>
                      </a:pPr>
                      <a:endParaRPr lang="en-US" sz="1600" b="1" i="0" u="none" strike="noStrike" dirty="0">
                        <a:solidFill>
                          <a:srgbClr val="FFC000"/>
                        </a:solidFill>
                        <a:effectLst/>
                        <a:latin typeface="Calibri" panose="020F0502020204030204" pitchFamily="34" charset="0"/>
                      </a:endParaRPr>
                    </a:p>
                    <a:p>
                      <a:pPr algn="r" fontAlgn="b">
                        <a:spcBef>
                          <a:spcPts val="600"/>
                        </a:spcBef>
                      </a:pPr>
                      <a:r>
                        <a:rPr lang="en-US" sz="1600" b="1" i="0" u="none" strike="noStrike" dirty="0">
                          <a:solidFill>
                            <a:srgbClr val="FFC000"/>
                          </a:solidFill>
                          <a:effectLst/>
                          <a:latin typeface="Calibri" panose="020F0502020204030204" pitchFamily="34" charset="0"/>
                        </a:rPr>
                        <a:t>411,528.06</a:t>
                      </a:r>
                    </a:p>
                    <a:p>
                      <a:pPr algn="r" fontAlgn="b"/>
                      <a:endParaRPr lang="en-US" sz="1600" b="1" i="0" u="none" strike="noStrike" dirty="0">
                        <a:solidFill>
                          <a:srgbClr val="FFC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450">
                        <a:alpha val="54118"/>
                      </a:srgbClr>
                    </a:solidFill>
                  </a:tcPr>
                </a:tc>
                <a:tc gridSpan="2">
                  <a:txBody>
                    <a:bodyPr/>
                    <a:lstStyle/>
                    <a:p>
                      <a:pPr algn="l" fontAlgn="b"/>
                      <a:r>
                        <a:rPr lang="en-US" sz="1600" b="1" i="0" u="none" strike="noStrike" dirty="0">
                          <a:solidFill>
                            <a:srgbClr val="FFC000"/>
                          </a:solidFill>
                          <a:effectLst/>
                          <a:latin typeface="Calibri" panose="020F0502020204030204" pitchFamily="34" charset="0"/>
                        </a:rPr>
                        <a:t>Remaining Balance</a:t>
                      </a:r>
                    </a:p>
                    <a:p>
                      <a:pPr algn="l" fontAlgn="b"/>
                      <a:endParaRPr lang="en-US" sz="1600" b="1" i="0" u="none" strike="noStrike" dirty="0">
                        <a:solidFill>
                          <a:srgbClr val="FFC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450">
                        <a:alpha val="54118"/>
                      </a:srgbClr>
                    </a:solidFill>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450">
                        <a:alpha val="54118"/>
                      </a:srgbClr>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38100" cap="flat" cmpd="sng" algn="ctr">
                      <a:solidFill>
                        <a:schemeClr val="tx1"/>
                      </a:solidFill>
                      <a:prstDash val="solid"/>
                      <a:round/>
                      <a:headEnd type="none" w="med" len="med"/>
                      <a:tailEnd type="none" w="med" len="med"/>
                    </a:lnB>
                    <a:solidFill>
                      <a:srgbClr val="00C450">
                        <a:alpha val="54118"/>
                      </a:srgbClr>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00C450">
                        <a:alpha val="54118"/>
                      </a:srgbClr>
                    </a:solidFill>
                  </a:tcPr>
                </a:tc>
                <a:extLst>
                  <a:ext uri="{0D108BD9-81ED-4DB2-BD59-A6C34878D82A}">
                    <a16:rowId xmlns:a16="http://schemas.microsoft.com/office/drawing/2014/main" val="3763905005"/>
                  </a:ext>
                </a:extLst>
              </a:tr>
            </a:tbl>
          </a:graphicData>
        </a:graphic>
      </p:graphicFrame>
      <p:pic>
        <p:nvPicPr>
          <p:cNvPr id="6" name="Picture 5">
            <a:extLst>
              <a:ext uri="{FF2B5EF4-FFF2-40B4-BE49-F238E27FC236}">
                <a16:creationId xmlns:a16="http://schemas.microsoft.com/office/drawing/2014/main" id="{86AA32B0-34E3-FD79-9C64-E7A48E412B97}"/>
              </a:ext>
            </a:extLst>
          </p:cNvPr>
          <p:cNvPicPr>
            <a:picLocks noChangeAspect="1"/>
          </p:cNvPicPr>
          <p:nvPr/>
        </p:nvPicPr>
        <p:blipFill>
          <a:blip r:embed="rId3"/>
          <a:stretch>
            <a:fillRect/>
          </a:stretch>
        </p:blipFill>
        <p:spPr>
          <a:xfrm>
            <a:off x="7628861" y="539088"/>
            <a:ext cx="3429000" cy="2995839"/>
          </a:xfrm>
          <a:prstGeom prst="rect">
            <a:avLst/>
          </a:prstGeom>
          <a:ln w="38100">
            <a:solidFill>
              <a:schemeClr val="tx1"/>
            </a:solidFill>
          </a:ln>
        </p:spPr>
      </p:pic>
    </p:spTree>
    <p:extLst>
      <p:ext uri="{BB962C8B-B14F-4D97-AF65-F5344CB8AC3E}">
        <p14:creationId xmlns:p14="http://schemas.microsoft.com/office/powerpoint/2010/main" val="2599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Conceptual Design</a:t>
            </a:r>
          </a:p>
        </p:txBody>
      </p:sp>
      <p:pic>
        <p:nvPicPr>
          <p:cNvPr id="6" name="Picture 5">
            <a:extLst>
              <a:ext uri="{FF2B5EF4-FFF2-40B4-BE49-F238E27FC236}">
                <a16:creationId xmlns:a16="http://schemas.microsoft.com/office/drawing/2014/main" id="{CB70F871-94C1-CE12-6B14-C345B7B3ECAE}"/>
              </a:ext>
            </a:extLst>
          </p:cNvPr>
          <p:cNvPicPr>
            <a:picLocks noChangeAspect="1"/>
          </p:cNvPicPr>
          <p:nvPr/>
        </p:nvPicPr>
        <p:blipFill>
          <a:blip r:embed="rId2"/>
          <a:stretch>
            <a:fillRect/>
          </a:stretch>
        </p:blipFill>
        <p:spPr>
          <a:xfrm>
            <a:off x="697594" y="390832"/>
            <a:ext cx="10889431" cy="4519114"/>
          </a:xfrm>
          <a:prstGeom prst="rect">
            <a:avLst/>
          </a:prstGeom>
          <a:ln w="127000" cap="sq">
            <a:solidFill>
              <a:schemeClr val="accent1">
                <a:lumMod val="50000"/>
              </a:schemeClr>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rgbClr val="FFFFFF"/>
                </a:solidFill>
              </a:rPr>
              <a:pPr>
                <a:spcAft>
                  <a:spcPts val="600"/>
                </a:spcAft>
              </a:pPr>
              <a:t>37</a:t>
            </a:fld>
            <a:endParaRPr lang="en-US" sz="1100">
              <a:solidFill>
                <a:srgbClr val="FFFFFF"/>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solidFill>
                <a:schemeClr val="bg1"/>
              </a:solidFill>
            </a:endParaRPr>
          </a:p>
        </p:txBody>
      </p:sp>
    </p:spTree>
    <p:extLst>
      <p:ext uri="{BB962C8B-B14F-4D97-AF65-F5344CB8AC3E}">
        <p14:creationId xmlns:p14="http://schemas.microsoft.com/office/powerpoint/2010/main" val="350519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4336155" y="207554"/>
            <a:ext cx="7063721" cy="115920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mj-lt"/>
                <a:ea typeface="+mj-ea"/>
                <a:cs typeface="+mj-cs"/>
              </a:rPr>
              <a:t>Location Map</a:t>
            </a:r>
            <a:endParaRPr lang="en-US" sz="4000" kern="1200" dirty="0">
              <a:solidFill>
                <a:srgbClr val="FFFFFF"/>
              </a:solidFill>
              <a:latin typeface="+mj-lt"/>
              <a:ea typeface="+mj-ea"/>
              <a:cs typeface="+mj-cs"/>
            </a:endParaRP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4</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solidFill>
                <a:schemeClr val="bg1"/>
              </a:solidFill>
            </a:endParaRPr>
          </a:p>
        </p:txBody>
      </p:sp>
      <p:pic>
        <p:nvPicPr>
          <p:cNvPr id="6" name="Picture 5">
            <a:extLst>
              <a:ext uri="{FF2B5EF4-FFF2-40B4-BE49-F238E27FC236}">
                <a16:creationId xmlns:a16="http://schemas.microsoft.com/office/drawing/2014/main" id="{2D454B81-4DE8-E56D-0406-CAE01A67DFEB}"/>
              </a:ext>
            </a:extLst>
          </p:cNvPr>
          <p:cNvPicPr>
            <a:picLocks noChangeAspect="1"/>
          </p:cNvPicPr>
          <p:nvPr/>
        </p:nvPicPr>
        <p:blipFill>
          <a:blip r:embed="rId2"/>
          <a:stretch>
            <a:fillRect/>
          </a:stretch>
        </p:blipFill>
        <p:spPr>
          <a:xfrm>
            <a:off x="1013460" y="1555403"/>
            <a:ext cx="9677400" cy="5213629"/>
          </a:xfrm>
          <a:prstGeom prst="rect">
            <a:avLst/>
          </a:prstGeom>
        </p:spPr>
      </p:pic>
    </p:spTree>
    <p:extLst>
      <p:ext uri="{BB962C8B-B14F-4D97-AF65-F5344CB8AC3E}">
        <p14:creationId xmlns:p14="http://schemas.microsoft.com/office/powerpoint/2010/main" val="227567324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1192905" y="207554"/>
            <a:ext cx="7063721" cy="115920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Overview of Current Site </a:t>
            </a:r>
            <a:r>
              <a:rPr lang="en-US" sz="4000" dirty="0">
                <a:solidFill>
                  <a:srgbClr val="FFFFFF"/>
                </a:solidFill>
                <a:latin typeface="+mj-lt"/>
                <a:ea typeface="+mj-ea"/>
                <a:cs typeface="+mj-cs"/>
              </a:rPr>
              <a:t>Location</a:t>
            </a:r>
            <a:endParaRPr lang="en-US" sz="4000" kern="1200" dirty="0">
              <a:solidFill>
                <a:srgbClr val="FFFFFF"/>
              </a:solidFill>
              <a:latin typeface="+mj-lt"/>
              <a:ea typeface="+mj-ea"/>
              <a:cs typeface="+mj-cs"/>
            </a:endParaRP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5</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solidFill>
                <a:schemeClr val="bg1"/>
              </a:solidFill>
            </a:endParaRPr>
          </a:p>
        </p:txBody>
      </p:sp>
      <p:pic>
        <p:nvPicPr>
          <p:cNvPr id="7" name="Picture 6">
            <a:extLst>
              <a:ext uri="{FF2B5EF4-FFF2-40B4-BE49-F238E27FC236}">
                <a16:creationId xmlns:a16="http://schemas.microsoft.com/office/drawing/2014/main" id="{CB0DBE9F-FC13-32E2-D635-F7CE6D61EE31}"/>
              </a:ext>
            </a:extLst>
          </p:cNvPr>
          <p:cNvPicPr>
            <a:picLocks noChangeAspect="1"/>
          </p:cNvPicPr>
          <p:nvPr/>
        </p:nvPicPr>
        <p:blipFill>
          <a:blip r:embed="rId2"/>
          <a:stretch>
            <a:fillRect/>
          </a:stretch>
        </p:blipFill>
        <p:spPr>
          <a:xfrm rot="10800000">
            <a:off x="1530579" y="1574310"/>
            <a:ext cx="8816354" cy="5283690"/>
          </a:xfrm>
          <a:prstGeom prst="rect">
            <a:avLst/>
          </a:prstGeom>
        </p:spPr>
      </p:pic>
      <p:sp>
        <p:nvSpPr>
          <p:cNvPr id="8" name="Rectangle 7">
            <a:extLst>
              <a:ext uri="{FF2B5EF4-FFF2-40B4-BE49-F238E27FC236}">
                <a16:creationId xmlns:a16="http://schemas.microsoft.com/office/drawing/2014/main" id="{E850330D-7104-7E8A-8A32-8EE2D963B1AE}"/>
              </a:ext>
            </a:extLst>
          </p:cNvPr>
          <p:cNvSpPr/>
          <p:nvPr/>
        </p:nvSpPr>
        <p:spPr>
          <a:xfrm rot="1809578">
            <a:off x="5834741" y="4160685"/>
            <a:ext cx="522514" cy="386035"/>
          </a:xfrm>
          <a:prstGeom prst="rect">
            <a:avLst/>
          </a:prstGeom>
          <a:solidFill>
            <a:srgbClr val="FF0000">
              <a:alpha val="49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C91839-B905-4B03-1184-EF0FDEC93C68}"/>
              </a:ext>
            </a:extLst>
          </p:cNvPr>
          <p:cNvSpPr txBox="1"/>
          <p:nvPr/>
        </p:nvSpPr>
        <p:spPr>
          <a:xfrm>
            <a:off x="2382982" y="5809333"/>
            <a:ext cx="2013527" cy="646331"/>
          </a:xfrm>
          <a:prstGeom prst="rect">
            <a:avLst/>
          </a:prstGeom>
          <a:noFill/>
          <a:ln w="19050">
            <a:solidFill>
              <a:srgbClr val="FFFF00"/>
            </a:solidFill>
          </a:ln>
        </p:spPr>
        <p:txBody>
          <a:bodyPr wrap="square" rtlCol="0">
            <a:spAutoFit/>
          </a:bodyPr>
          <a:lstStyle/>
          <a:p>
            <a:r>
              <a:rPr lang="en-US" dirty="0">
                <a:solidFill>
                  <a:srgbClr val="FFFF00"/>
                </a:solidFill>
              </a:rPr>
              <a:t>G. Weber Bryan Psychiatric Hospital</a:t>
            </a:r>
          </a:p>
        </p:txBody>
      </p:sp>
      <p:cxnSp>
        <p:nvCxnSpPr>
          <p:cNvPr id="9" name="Straight Arrow Connector 8">
            <a:extLst>
              <a:ext uri="{FF2B5EF4-FFF2-40B4-BE49-F238E27FC236}">
                <a16:creationId xmlns:a16="http://schemas.microsoft.com/office/drawing/2014/main" id="{A0730B00-403C-5EB6-CFD9-6CB4CF0F6AEA}"/>
              </a:ext>
            </a:extLst>
          </p:cNvPr>
          <p:cNvCxnSpPr>
            <a:stCxn id="2" idx="3"/>
          </p:cNvCxnSpPr>
          <p:nvPr/>
        </p:nvCxnSpPr>
        <p:spPr>
          <a:xfrm flipV="1">
            <a:off x="4396509" y="5578764"/>
            <a:ext cx="969818" cy="55373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546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4157288" y="192480"/>
            <a:ext cx="7063721" cy="115920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Site Plan</a:t>
            </a:r>
          </a:p>
        </p:txBody>
      </p:sp>
      <p:pic>
        <p:nvPicPr>
          <p:cNvPr id="6" name="Picture 5">
            <a:extLst>
              <a:ext uri="{FF2B5EF4-FFF2-40B4-BE49-F238E27FC236}">
                <a16:creationId xmlns:a16="http://schemas.microsoft.com/office/drawing/2014/main" id="{DFDCED7F-ED86-03B2-25E0-270EFE5DD7FE}"/>
              </a:ext>
            </a:extLst>
          </p:cNvPr>
          <p:cNvPicPr>
            <a:picLocks noChangeAspect="1"/>
          </p:cNvPicPr>
          <p:nvPr/>
        </p:nvPicPr>
        <p:blipFill>
          <a:blip r:embed="rId2"/>
          <a:stretch>
            <a:fillRect/>
          </a:stretch>
        </p:blipFill>
        <p:spPr>
          <a:xfrm>
            <a:off x="2008823" y="1822348"/>
            <a:ext cx="7686674" cy="4843172"/>
          </a:xfrm>
          <a:prstGeom prst="rect">
            <a:avLst/>
          </a:prstGeom>
          <a:ln w="127000" cap="sq">
            <a:solidFill>
              <a:schemeClr val="tx1">
                <a:lumMod val="75000"/>
                <a:lumOff val="25000"/>
              </a:schemeClr>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1571F179-308D-41C6-8ECF-BF163F9D3A29}" type="slidenum">
              <a:rPr lang="en-US" sz="1100">
                <a:solidFill>
                  <a:schemeClr val="tx1">
                    <a:lumMod val="50000"/>
                    <a:lumOff val="50000"/>
                  </a:schemeClr>
                </a:solidFill>
              </a:rPr>
              <a:pPr>
                <a:spcAft>
                  <a:spcPts val="600"/>
                </a:spcAft>
              </a:pPr>
              <a:t>6</a:t>
            </a:fld>
            <a:endParaRPr lang="en-US" sz="1100">
              <a:solidFill>
                <a:schemeClr val="tx1">
                  <a:lumMod val="50000"/>
                  <a:lumOff val="50000"/>
                </a:schemeClr>
              </a:solidFill>
            </a:endParaRPr>
          </a:p>
        </p:txBody>
      </p:sp>
      <p:sp>
        <p:nvSpPr>
          <p:cNvPr id="4" name="TextBox 3">
            <a:extLst>
              <a:ext uri="{FF2B5EF4-FFF2-40B4-BE49-F238E27FC236}">
                <a16:creationId xmlns:a16="http://schemas.microsoft.com/office/drawing/2014/main" id="{C0B5748D-6476-01D1-0CBB-38386A2A2CA3}"/>
              </a:ext>
            </a:extLst>
          </p:cNvPr>
          <p:cNvSpPr txBox="1"/>
          <p:nvPr/>
        </p:nvSpPr>
        <p:spPr>
          <a:xfrm>
            <a:off x="380998" y="1972508"/>
            <a:ext cx="8687537"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solidFill>
                <a:schemeClr val="bg1"/>
              </a:solidFill>
            </a:endParaRPr>
          </a:p>
        </p:txBody>
      </p:sp>
    </p:spTree>
    <p:extLst>
      <p:ext uri="{BB962C8B-B14F-4D97-AF65-F5344CB8AC3E}">
        <p14:creationId xmlns:p14="http://schemas.microsoft.com/office/powerpoint/2010/main" val="2382918980"/>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4044722" y="405122"/>
            <a:ext cx="4476097" cy="1323439"/>
          </a:xfrm>
          <a:prstGeom prst="rect">
            <a:avLst/>
          </a:prstGeom>
          <a:noFill/>
        </p:spPr>
        <p:txBody>
          <a:bodyPr wrap="none" rtlCol="0">
            <a:spAutoFit/>
          </a:bodyPr>
          <a:lstStyle/>
          <a:p>
            <a:pPr algn="ctr"/>
            <a:r>
              <a:rPr lang="en-US" sz="4000" dirty="0">
                <a:solidFill>
                  <a:schemeClr val="bg1"/>
                </a:solidFill>
                <a:latin typeface="+mj-lt"/>
              </a:rPr>
              <a:t>Participant Involved  </a:t>
            </a:r>
          </a:p>
          <a:p>
            <a:pPr algn="ctr"/>
            <a:r>
              <a:rPr lang="en-US" sz="4000" dirty="0">
                <a:solidFill>
                  <a:schemeClr val="bg1"/>
                </a:solidFill>
                <a:latin typeface="+mj-lt"/>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7</a:t>
            </a:fld>
            <a:endParaRPr lang="en-US"/>
          </a:p>
        </p:txBody>
      </p:sp>
      <p:graphicFrame>
        <p:nvGraphicFramePr>
          <p:cNvPr id="4" name="Table 3">
            <a:extLst>
              <a:ext uri="{FF2B5EF4-FFF2-40B4-BE49-F238E27FC236}">
                <a16:creationId xmlns:a16="http://schemas.microsoft.com/office/drawing/2014/main" id="{2FA9A781-1040-AB69-DD63-8C6F9593174D}"/>
              </a:ext>
            </a:extLst>
          </p:cNvPr>
          <p:cNvGraphicFramePr>
            <a:graphicFrameLocks noGrp="1"/>
          </p:cNvGraphicFramePr>
          <p:nvPr>
            <p:extLst>
              <p:ext uri="{D42A27DB-BD31-4B8C-83A1-F6EECF244321}">
                <p14:modId xmlns:p14="http://schemas.microsoft.com/office/powerpoint/2010/main" val="2224877402"/>
              </p:ext>
            </p:extLst>
          </p:nvPr>
        </p:nvGraphicFramePr>
        <p:xfrm>
          <a:off x="1861125" y="1493473"/>
          <a:ext cx="8469750" cy="4886455"/>
        </p:xfrm>
        <a:graphic>
          <a:graphicData uri="http://schemas.openxmlformats.org/drawingml/2006/table">
            <a:tbl>
              <a:tblPr firstRow="1" bandRow="1">
                <a:effectLst>
                  <a:outerShdw blurRad="469900" sx="106000" sy="106000" algn="ctr" rotWithShape="0">
                    <a:schemeClr val="accent2">
                      <a:alpha val="75000"/>
                    </a:schemeClr>
                  </a:outerShdw>
                </a:effectLst>
                <a:tableStyleId>{5C22544A-7EE6-4342-B048-85BDC9FD1C3A}</a:tableStyleId>
              </a:tblPr>
              <a:tblGrid>
                <a:gridCol w="1411625">
                  <a:extLst>
                    <a:ext uri="{9D8B030D-6E8A-4147-A177-3AD203B41FA5}">
                      <a16:colId xmlns:a16="http://schemas.microsoft.com/office/drawing/2014/main" val="461969343"/>
                    </a:ext>
                  </a:extLst>
                </a:gridCol>
                <a:gridCol w="1411625">
                  <a:extLst>
                    <a:ext uri="{9D8B030D-6E8A-4147-A177-3AD203B41FA5}">
                      <a16:colId xmlns:a16="http://schemas.microsoft.com/office/drawing/2014/main" val="3086012225"/>
                    </a:ext>
                  </a:extLst>
                </a:gridCol>
                <a:gridCol w="1411625">
                  <a:extLst>
                    <a:ext uri="{9D8B030D-6E8A-4147-A177-3AD203B41FA5}">
                      <a16:colId xmlns:a16="http://schemas.microsoft.com/office/drawing/2014/main" val="3936883660"/>
                    </a:ext>
                  </a:extLst>
                </a:gridCol>
                <a:gridCol w="1411625">
                  <a:extLst>
                    <a:ext uri="{9D8B030D-6E8A-4147-A177-3AD203B41FA5}">
                      <a16:colId xmlns:a16="http://schemas.microsoft.com/office/drawing/2014/main" val="3186530377"/>
                    </a:ext>
                  </a:extLst>
                </a:gridCol>
                <a:gridCol w="1411625">
                  <a:extLst>
                    <a:ext uri="{9D8B030D-6E8A-4147-A177-3AD203B41FA5}">
                      <a16:colId xmlns:a16="http://schemas.microsoft.com/office/drawing/2014/main" val="1295938292"/>
                    </a:ext>
                  </a:extLst>
                </a:gridCol>
                <a:gridCol w="1411625">
                  <a:extLst>
                    <a:ext uri="{9D8B030D-6E8A-4147-A177-3AD203B41FA5}">
                      <a16:colId xmlns:a16="http://schemas.microsoft.com/office/drawing/2014/main" val="1443823106"/>
                    </a:ext>
                  </a:extLst>
                </a:gridCol>
              </a:tblGrid>
              <a:tr h="977291">
                <a:tc>
                  <a:txBody>
                    <a:bodyPr/>
                    <a:lstStyle/>
                    <a:p>
                      <a:pPr algn="ctr"/>
                      <a:r>
                        <a:rPr lang="en-US" dirty="0"/>
                        <a:t>SC Agencies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Agency PM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AHJ &amp; Regulator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GEO &amp; Survey</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Inspections &amp; Compliance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DBOM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4493035"/>
                  </a:ext>
                </a:extLst>
              </a:tr>
              <a:tr h="977291">
                <a:tc>
                  <a:txBody>
                    <a:bodyPr/>
                    <a:lstStyle/>
                    <a:p>
                      <a:pPr algn="ctr"/>
                      <a:r>
                        <a:rPr lang="en-US" dirty="0"/>
                        <a:t>SCDJJ</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6">
                  <a:txBody>
                    <a:bodyPr/>
                    <a:lstStyle/>
                    <a:p>
                      <a:pPr algn="ctr"/>
                      <a:r>
                        <a:rPr lang="en-US" dirty="0"/>
                        <a:t>LCK</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3">
                  <a:txBody>
                    <a:bodyPr/>
                    <a:lstStyle/>
                    <a:p>
                      <a:pPr algn="ctr"/>
                      <a:r>
                        <a:rPr lang="en-US" dirty="0"/>
                        <a:t>OSE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3">
                  <a:txBody>
                    <a:bodyPr/>
                    <a:lstStyle/>
                    <a:p>
                      <a:pPr algn="ctr"/>
                      <a:r>
                        <a:rPr lang="en-US" dirty="0"/>
                        <a:t>S&amp;ME</a:t>
                      </a:r>
                    </a:p>
                    <a:p>
                      <a:pPr algn="ctr"/>
                      <a:r>
                        <a:rPr lang="en-US" sz="1000" dirty="0"/>
                        <a:t>Geotechnical Exploration Services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a:t>SSOE</a:t>
                      </a:r>
                    </a:p>
                    <a:p>
                      <a:pPr algn="ctr"/>
                      <a:r>
                        <a:rPr lang="en-US" sz="1000" dirty="0"/>
                        <a:t>Peer Review</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CCSC</a:t>
                      </a:r>
                    </a:p>
                    <a:p>
                      <a:pPr algn="ctr"/>
                      <a:r>
                        <a:rPr lang="en-US" sz="1000" dirty="0"/>
                        <a:t>Developer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3455240"/>
                  </a:ext>
                </a:extLst>
              </a:tr>
              <a:tr h="325764">
                <a:tc rowSpan="2">
                  <a:txBody>
                    <a:bodyPr/>
                    <a:lstStyle/>
                    <a:p>
                      <a:pPr algn="ctr"/>
                      <a:r>
                        <a:rPr lang="en-US" dirty="0"/>
                        <a:t>SCDCA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vMerge="1">
                  <a:txBody>
                    <a:bodyPr/>
                    <a:lstStyle/>
                    <a:p>
                      <a:endParaRPr lang="en-US" dirty="0"/>
                    </a:p>
                  </a:txBody>
                  <a:tcPr/>
                </a:tc>
                <a:tc vMerge="1">
                  <a:txBody>
                    <a:bodyPr/>
                    <a:lstStyle/>
                    <a:p>
                      <a:endParaRPr lang="en-US" dirty="0"/>
                    </a:p>
                  </a:txBody>
                  <a:tcPr anchor="ctr"/>
                </a:tc>
                <a:tc vMerge="1">
                  <a:txBody>
                    <a:bodyPr/>
                    <a:lstStyle/>
                    <a:p>
                      <a:endParaRPr lang="en-US" dirty="0"/>
                    </a:p>
                  </a:txBody>
                  <a:tcPr anchor="ctr"/>
                </a:tc>
                <a:tc vMerge="1">
                  <a:txBody>
                    <a:bodyPr/>
                    <a:lstStyle/>
                    <a:p>
                      <a:endParaRPr lang="en-US" dirty="0"/>
                    </a:p>
                  </a:txBody>
                  <a:tcPr anchor="ctr"/>
                </a:tc>
                <a:tc rowSpan="2">
                  <a:txBody>
                    <a:bodyPr/>
                    <a:lstStyle/>
                    <a:p>
                      <a:pPr algn="ctr"/>
                      <a:r>
                        <a:rPr lang="en-US" dirty="0"/>
                        <a:t>Concord</a:t>
                      </a:r>
                    </a:p>
                    <a:p>
                      <a:pPr algn="ctr"/>
                      <a:r>
                        <a:rPr lang="en-US" sz="1000" dirty="0"/>
                        <a:t>Developer PM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4228158"/>
                  </a:ext>
                </a:extLst>
              </a:tr>
              <a:tr h="6515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dirty="0"/>
                        <a:t>System </a:t>
                      </a:r>
                      <a:r>
                        <a:rPr lang="en-US" dirty="0" err="1"/>
                        <a:t>WorCx</a:t>
                      </a:r>
                      <a:endParaRPr lang="en-US" dirty="0"/>
                    </a:p>
                    <a:p>
                      <a:pPr algn="ctr"/>
                      <a:r>
                        <a:rPr lang="en-US" sz="1000" dirty="0"/>
                        <a:t>Commissioning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vMerge="1">
                  <a:txBody>
                    <a:bodyPr/>
                    <a:lstStyle/>
                    <a:p>
                      <a:endParaRPr lang="en-US"/>
                    </a:p>
                  </a:txBody>
                  <a:tcPr/>
                </a:tc>
                <a:extLst>
                  <a:ext uri="{0D108BD9-81ED-4DB2-BD59-A6C34878D82A}">
                    <a16:rowId xmlns:a16="http://schemas.microsoft.com/office/drawing/2014/main" val="646636949"/>
                  </a:ext>
                </a:extLst>
              </a:tr>
              <a:tr h="651527">
                <a:tc rowSpan="2">
                  <a:txBody>
                    <a:bodyPr/>
                    <a:lstStyle/>
                    <a:p>
                      <a:pPr algn="ctr"/>
                      <a:r>
                        <a:rPr lang="en-US" dirty="0"/>
                        <a:t>SCDHHS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vMerge="1">
                  <a:txBody>
                    <a:bodyPr/>
                    <a:lstStyle/>
                    <a:p>
                      <a:endParaRPr lang="en-US" dirty="0"/>
                    </a:p>
                  </a:txBody>
                  <a:tcPr/>
                </a:tc>
                <a:tc rowSpan="3">
                  <a:txBody>
                    <a:bodyPr/>
                    <a:lstStyle/>
                    <a:p>
                      <a:pPr algn="ctr"/>
                      <a:r>
                        <a:rPr lang="en-US" dirty="0"/>
                        <a:t>DHEC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rowSpan="3">
                  <a:txBody>
                    <a:bodyPr/>
                    <a:lstStyle/>
                    <a:p>
                      <a:pPr algn="ctr"/>
                      <a:r>
                        <a:rPr lang="en-US" dirty="0"/>
                        <a:t>Dennis Corporation</a:t>
                      </a:r>
                    </a:p>
                    <a:p>
                      <a:pPr algn="ctr"/>
                      <a:r>
                        <a:rPr lang="en-US" sz="1000" dirty="0"/>
                        <a:t>Existing Condition Survey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nchor="ctr"/>
                </a:tc>
                <a:tc rowSpan="2">
                  <a:txBody>
                    <a:bodyPr/>
                    <a:lstStyle/>
                    <a:p>
                      <a:pPr algn="ctr"/>
                      <a:r>
                        <a:rPr lang="en-US" dirty="0"/>
                        <a:t>Nelson</a:t>
                      </a:r>
                    </a:p>
                    <a:p>
                      <a:pPr algn="ctr"/>
                      <a:r>
                        <a:rPr lang="en-US" sz="1000" dirty="0"/>
                        <a:t>A/E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8827155"/>
                  </a:ext>
                </a:extLst>
              </a:tr>
              <a:tr h="3257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dirty="0"/>
                        <a:t>S&amp;ME</a:t>
                      </a:r>
                    </a:p>
                    <a:p>
                      <a:pPr algn="ctr"/>
                      <a:r>
                        <a:rPr lang="en-US" sz="1000" dirty="0"/>
                        <a:t>3rd Party Insp.</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vMerge="1">
                  <a:txBody>
                    <a:bodyPr/>
                    <a:lstStyle/>
                    <a:p>
                      <a:endParaRPr lang="en-US"/>
                    </a:p>
                  </a:txBody>
                  <a:tcPr/>
                </a:tc>
                <a:extLst>
                  <a:ext uri="{0D108BD9-81ED-4DB2-BD59-A6C34878D82A}">
                    <a16:rowId xmlns:a16="http://schemas.microsoft.com/office/drawing/2014/main" val="3976404585"/>
                  </a:ext>
                </a:extLst>
              </a:tr>
              <a:tr h="977291">
                <a:tc>
                  <a:txBody>
                    <a:bodyPr/>
                    <a:lstStyle/>
                    <a:p>
                      <a:pPr algn="ctr"/>
                      <a:r>
                        <a:rPr lang="en-US" dirty="0"/>
                        <a:t>SCDMH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vMerge="1">
                  <a:txBody>
                    <a:bodyPr/>
                    <a:lstStyle/>
                    <a:p>
                      <a:endParaRPr lang="en-US" dirty="0"/>
                    </a:p>
                  </a:txBody>
                  <a:tcPr/>
                </a:tc>
                <a:tc vMerge="1">
                  <a:txBody>
                    <a:bodyPr/>
                    <a:lstStyle/>
                    <a:p>
                      <a:endParaRPr lang="en-US" dirty="0"/>
                    </a:p>
                  </a:txBody>
                  <a:tcPr anchor="ctr"/>
                </a:tc>
                <a:tc vMerge="1">
                  <a:txBody>
                    <a:bodyPr/>
                    <a:lstStyle/>
                    <a:p>
                      <a:endParaRPr lang="en-US" dirty="0"/>
                    </a:p>
                  </a:txBody>
                  <a:tcPr anchor="ctr"/>
                </a:tc>
                <a:tc vMerge="1">
                  <a:txBody>
                    <a:bodyPr/>
                    <a:lstStyle/>
                    <a:p>
                      <a:endParaRPr lang="en-US" dirty="0"/>
                    </a:p>
                  </a:txBody>
                  <a:tcPr anchor="ctr"/>
                </a:tc>
                <a:tc>
                  <a:txBody>
                    <a:bodyPr/>
                    <a:lstStyle/>
                    <a:p>
                      <a:pPr algn="ctr"/>
                      <a:r>
                        <a:rPr lang="en-US" dirty="0"/>
                        <a:t>Balfour Beatty</a:t>
                      </a:r>
                    </a:p>
                    <a:p>
                      <a:pPr algn="ctr"/>
                      <a:r>
                        <a:rPr lang="en-US" sz="1000" dirty="0"/>
                        <a:t>General Contractor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0153597"/>
                  </a:ext>
                </a:extLst>
              </a:tr>
            </a:tbl>
          </a:graphicData>
        </a:graphic>
      </p:graphicFrame>
    </p:spTree>
    <p:extLst>
      <p:ext uri="{BB962C8B-B14F-4D97-AF65-F5344CB8AC3E}">
        <p14:creationId xmlns:p14="http://schemas.microsoft.com/office/powerpoint/2010/main" val="244911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2262196" y="401397"/>
            <a:ext cx="7247433" cy="1323439"/>
          </a:xfrm>
          <a:prstGeom prst="rect">
            <a:avLst/>
          </a:prstGeom>
          <a:noFill/>
        </p:spPr>
        <p:txBody>
          <a:bodyPr wrap="none" rtlCol="0">
            <a:spAutoFit/>
          </a:bodyPr>
          <a:lstStyle/>
          <a:p>
            <a:pPr algn="ctr"/>
            <a:r>
              <a:rPr lang="en-US" sz="4000" dirty="0">
                <a:solidFill>
                  <a:schemeClr val="bg1"/>
                </a:solidFill>
                <a:latin typeface="+mj-lt"/>
              </a:rPr>
              <a:t>Coordination and Communication </a:t>
            </a:r>
          </a:p>
          <a:p>
            <a:pPr algn="ctr"/>
            <a:r>
              <a:rPr lang="en-US" sz="4000" dirty="0">
                <a:solidFill>
                  <a:schemeClr val="bg1"/>
                </a:solidFill>
                <a:latin typeface="+mj-lt"/>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8</a:t>
            </a:fld>
            <a:endParaRPr lang="en-US"/>
          </a:p>
        </p:txBody>
      </p:sp>
      <p:sp>
        <p:nvSpPr>
          <p:cNvPr id="2" name="TextBox 1">
            <a:extLst>
              <a:ext uri="{FF2B5EF4-FFF2-40B4-BE49-F238E27FC236}">
                <a16:creationId xmlns:a16="http://schemas.microsoft.com/office/drawing/2014/main" id="{9342EE59-553F-FC60-E9EF-1A63A1AF04F8}"/>
              </a:ext>
            </a:extLst>
          </p:cNvPr>
          <p:cNvSpPr txBox="1"/>
          <p:nvPr/>
        </p:nvSpPr>
        <p:spPr>
          <a:xfrm>
            <a:off x="3165855" y="3664799"/>
            <a:ext cx="950901" cy="700819"/>
          </a:xfrm>
          <a:prstGeom prst="roundRect">
            <a:avLst/>
          </a:prstGeom>
          <a:solidFill>
            <a:schemeClr val="bg1"/>
          </a:solidFill>
          <a:ln w="38100">
            <a:solidFill>
              <a:srgbClr val="92D050"/>
            </a:solidFill>
          </a:ln>
        </p:spPr>
        <p:txBody>
          <a:bodyPr wrap="square" rtlCol="0" anchor="ctr" anchorCtr="0">
            <a:noAutofit/>
          </a:bodyPr>
          <a:lstStyle/>
          <a:p>
            <a:pPr algn="ctr"/>
            <a:r>
              <a:rPr lang="en-US" dirty="0"/>
              <a:t>SCDJJ</a:t>
            </a:r>
          </a:p>
        </p:txBody>
      </p:sp>
      <p:sp>
        <p:nvSpPr>
          <p:cNvPr id="8" name="TextBox 7">
            <a:extLst>
              <a:ext uri="{FF2B5EF4-FFF2-40B4-BE49-F238E27FC236}">
                <a16:creationId xmlns:a16="http://schemas.microsoft.com/office/drawing/2014/main" id="{D69AB85E-2444-127D-480A-E21B1C77DF02}"/>
              </a:ext>
            </a:extLst>
          </p:cNvPr>
          <p:cNvSpPr txBox="1"/>
          <p:nvPr/>
        </p:nvSpPr>
        <p:spPr>
          <a:xfrm>
            <a:off x="3154656" y="2905234"/>
            <a:ext cx="950901" cy="700818"/>
          </a:xfrm>
          <a:prstGeom prst="roundRect">
            <a:avLst/>
          </a:prstGeom>
          <a:solidFill>
            <a:schemeClr val="bg1"/>
          </a:solidFill>
          <a:ln w="38100">
            <a:solidFill>
              <a:srgbClr val="92D050"/>
            </a:solidFill>
          </a:ln>
        </p:spPr>
        <p:txBody>
          <a:bodyPr wrap="square" rtlCol="0" anchor="ctr" anchorCtr="0">
            <a:noAutofit/>
          </a:bodyPr>
          <a:lstStyle/>
          <a:p>
            <a:pPr algn="ctr"/>
            <a:r>
              <a:rPr lang="en-US" dirty="0"/>
              <a:t>SCDCA</a:t>
            </a:r>
          </a:p>
        </p:txBody>
      </p:sp>
      <p:sp>
        <p:nvSpPr>
          <p:cNvPr id="10" name="TextBox 9">
            <a:extLst>
              <a:ext uri="{FF2B5EF4-FFF2-40B4-BE49-F238E27FC236}">
                <a16:creationId xmlns:a16="http://schemas.microsoft.com/office/drawing/2014/main" id="{95E3E974-53D7-35BE-2A6F-642DB421832A}"/>
              </a:ext>
            </a:extLst>
          </p:cNvPr>
          <p:cNvSpPr txBox="1"/>
          <p:nvPr/>
        </p:nvSpPr>
        <p:spPr>
          <a:xfrm>
            <a:off x="3404082" y="2149854"/>
            <a:ext cx="950901" cy="700818"/>
          </a:xfrm>
          <a:prstGeom prst="roundRect">
            <a:avLst/>
          </a:prstGeom>
          <a:solidFill>
            <a:schemeClr val="bg1"/>
          </a:solidFill>
          <a:ln w="38100">
            <a:solidFill>
              <a:srgbClr val="92D050"/>
            </a:solidFill>
          </a:ln>
        </p:spPr>
        <p:txBody>
          <a:bodyPr wrap="square" rtlCol="0" anchor="ctr" anchorCtr="0">
            <a:noAutofit/>
          </a:bodyPr>
          <a:lstStyle/>
          <a:p>
            <a:pPr algn="ctr"/>
            <a:r>
              <a:rPr lang="en-US" sz="1700" dirty="0"/>
              <a:t>SCDMH</a:t>
            </a:r>
          </a:p>
        </p:txBody>
      </p:sp>
      <p:sp>
        <p:nvSpPr>
          <p:cNvPr id="12" name="TextBox 11">
            <a:extLst>
              <a:ext uri="{FF2B5EF4-FFF2-40B4-BE49-F238E27FC236}">
                <a16:creationId xmlns:a16="http://schemas.microsoft.com/office/drawing/2014/main" id="{A8F0BF6B-35CE-CA51-CBC0-356C56811234}"/>
              </a:ext>
            </a:extLst>
          </p:cNvPr>
          <p:cNvSpPr txBox="1"/>
          <p:nvPr/>
        </p:nvSpPr>
        <p:spPr>
          <a:xfrm>
            <a:off x="3404080" y="4417260"/>
            <a:ext cx="950901" cy="700820"/>
          </a:xfrm>
          <a:prstGeom prst="roundRect">
            <a:avLst/>
          </a:prstGeom>
          <a:solidFill>
            <a:schemeClr val="bg1"/>
          </a:solidFill>
          <a:ln w="38100">
            <a:solidFill>
              <a:srgbClr val="92D050"/>
            </a:solidFill>
          </a:ln>
        </p:spPr>
        <p:txBody>
          <a:bodyPr wrap="none" rtlCol="0" anchor="ctr" anchorCtr="0">
            <a:noAutofit/>
          </a:bodyPr>
          <a:lstStyle/>
          <a:p>
            <a:pPr algn="ctr"/>
            <a:r>
              <a:rPr lang="en-US" dirty="0"/>
              <a:t>SCDHHS</a:t>
            </a:r>
          </a:p>
        </p:txBody>
      </p:sp>
      <p:sp>
        <p:nvSpPr>
          <p:cNvPr id="14" name="TextBox 13">
            <a:extLst>
              <a:ext uri="{FF2B5EF4-FFF2-40B4-BE49-F238E27FC236}">
                <a16:creationId xmlns:a16="http://schemas.microsoft.com/office/drawing/2014/main" id="{7EFCF0C0-5B00-CAD1-F760-F7387E47DAE5}"/>
              </a:ext>
            </a:extLst>
          </p:cNvPr>
          <p:cNvSpPr txBox="1"/>
          <p:nvPr/>
        </p:nvSpPr>
        <p:spPr>
          <a:xfrm>
            <a:off x="5084362" y="1100691"/>
            <a:ext cx="950901" cy="700820"/>
          </a:xfrm>
          <a:prstGeom prst="roundRect">
            <a:avLst/>
          </a:prstGeom>
          <a:solidFill>
            <a:schemeClr val="bg1"/>
          </a:solidFill>
          <a:ln w="38100">
            <a:solidFill>
              <a:srgbClr val="92D050"/>
            </a:solidFill>
          </a:ln>
        </p:spPr>
        <p:txBody>
          <a:bodyPr wrap="square" rtlCol="0" anchor="ctr" anchorCtr="0">
            <a:noAutofit/>
          </a:bodyPr>
          <a:lstStyle/>
          <a:p>
            <a:pPr algn="ctr"/>
            <a:r>
              <a:rPr lang="en-US" dirty="0"/>
              <a:t>OSE</a:t>
            </a:r>
          </a:p>
        </p:txBody>
      </p:sp>
      <p:sp>
        <p:nvSpPr>
          <p:cNvPr id="15" name="TextBox 14">
            <a:extLst>
              <a:ext uri="{FF2B5EF4-FFF2-40B4-BE49-F238E27FC236}">
                <a16:creationId xmlns:a16="http://schemas.microsoft.com/office/drawing/2014/main" id="{BD575565-A4C7-AC36-51D5-84BBF85339F3}"/>
              </a:ext>
            </a:extLst>
          </p:cNvPr>
          <p:cNvSpPr txBox="1"/>
          <p:nvPr/>
        </p:nvSpPr>
        <p:spPr>
          <a:xfrm>
            <a:off x="6134641" y="1100692"/>
            <a:ext cx="950901" cy="700818"/>
          </a:xfrm>
          <a:prstGeom prst="roundRect">
            <a:avLst/>
          </a:prstGeom>
          <a:solidFill>
            <a:schemeClr val="bg1"/>
          </a:solidFill>
          <a:ln w="38100">
            <a:solidFill>
              <a:srgbClr val="92D050"/>
            </a:solidFill>
          </a:ln>
        </p:spPr>
        <p:txBody>
          <a:bodyPr wrap="square" rtlCol="0" anchor="ctr" anchorCtr="0">
            <a:noAutofit/>
          </a:bodyPr>
          <a:lstStyle/>
          <a:p>
            <a:pPr algn="ctr"/>
            <a:r>
              <a:rPr lang="en-US" dirty="0"/>
              <a:t>DHEC</a:t>
            </a:r>
          </a:p>
        </p:txBody>
      </p:sp>
      <p:sp>
        <p:nvSpPr>
          <p:cNvPr id="16" name="TextBox 15">
            <a:extLst>
              <a:ext uri="{FF2B5EF4-FFF2-40B4-BE49-F238E27FC236}">
                <a16:creationId xmlns:a16="http://schemas.microsoft.com/office/drawing/2014/main" id="{AD316C3B-1565-FDD2-F60A-B7FD8EC1AC00}"/>
              </a:ext>
            </a:extLst>
          </p:cNvPr>
          <p:cNvSpPr txBox="1"/>
          <p:nvPr/>
        </p:nvSpPr>
        <p:spPr>
          <a:xfrm>
            <a:off x="8062030" y="3668603"/>
            <a:ext cx="950901" cy="700818"/>
          </a:xfrm>
          <a:prstGeom prst="roundRect">
            <a:avLst/>
          </a:prstGeom>
          <a:solidFill>
            <a:schemeClr val="bg1"/>
          </a:solidFill>
          <a:ln w="38100">
            <a:solidFill>
              <a:srgbClr val="92D050"/>
            </a:solidFill>
          </a:ln>
        </p:spPr>
        <p:txBody>
          <a:bodyPr wrap="square" rtlCol="0" anchor="ctr" anchorCtr="0">
            <a:noAutofit/>
          </a:bodyPr>
          <a:lstStyle/>
          <a:p>
            <a:pPr algn="ctr"/>
            <a:r>
              <a:rPr lang="en-US" dirty="0"/>
              <a:t>CCSC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Developer</a:t>
            </a:r>
          </a:p>
        </p:txBody>
      </p:sp>
      <p:sp>
        <p:nvSpPr>
          <p:cNvPr id="17" name="TextBox 16">
            <a:extLst>
              <a:ext uri="{FF2B5EF4-FFF2-40B4-BE49-F238E27FC236}">
                <a16:creationId xmlns:a16="http://schemas.microsoft.com/office/drawing/2014/main" id="{98893919-D74D-FE02-5706-6C2FA00A1930}"/>
              </a:ext>
            </a:extLst>
          </p:cNvPr>
          <p:cNvSpPr txBox="1"/>
          <p:nvPr/>
        </p:nvSpPr>
        <p:spPr>
          <a:xfrm>
            <a:off x="4038796" y="1404450"/>
            <a:ext cx="950902" cy="700819"/>
          </a:xfrm>
          <a:prstGeom prst="roundRect">
            <a:avLst/>
          </a:prstGeom>
          <a:solidFill>
            <a:schemeClr val="bg1"/>
          </a:solidFill>
          <a:ln w="38100">
            <a:solidFill>
              <a:srgbClr val="92D050"/>
            </a:solidFill>
          </a:ln>
        </p:spPr>
        <p:txBody>
          <a:bodyPr wrap="square" rtlCol="0" anchor="ctr" anchorCtr="0">
            <a:noAutofit/>
          </a:bodyPr>
          <a:lstStyle/>
          <a:p>
            <a:pPr algn="ctr"/>
            <a:r>
              <a:rPr lang="en-US" dirty="0"/>
              <a:t>LCK</a:t>
            </a:r>
            <a:endParaRPr lang="en-US" sz="1000" dirty="0"/>
          </a:p>
          <a:p>
            <a:pPr algn="ctr"/>
            <a:r>
              <a:rPr lang="en-US" sz="1000" dirty="0"/>
              <a:t>Agency PM</a:t>
            </a:r>
            <a:endParaRPr lang="en-US" dirty="0"/>
          </a:p>
        </p:txBody>
      </p:sp>
      <p:sp>
        <p:nvSpPr>
          <p:cNvPr id="18" name="TextBox 17">
            <a:extLst>
              <a:ext uri="{FF2B5EF4-FFF2-40B4-BE49-F238E27FC236}">
                <a16:creationId xmlns:a16="http://schemas.microsoft.com/office/drawing/2014/main" id="{F96CAB52-31E5-3630-7793-528FA759828C}"/>
              </a:ext>
            </a:extLst>
          </p:cNvPr>
          <p:cNvSpPr txBox="1"/>
          <p:nvPr/>
        </p:nvSpPr>
        <p:spPr>
          <a:xfrm>
            <a:off x="4038797" y="5162665"/>
            <a:ext cx="950901" cy="699294"/>
          </a:xfrm>
          <a:prstGeom prst="roundRect">
            <a:avLst/>
          </a:prstGeom>
          <a:solidFill>
            <a:schemeClr val="bg1"/>
          </a:solidFill>
          <a:ln w="38100">
            <a:solidFill>
              <a:srgbClr val="92D050"/>
            </a:solidFill>
          </a:ln>
        </p:spPr>
        <p:txBody>
          <a:bodyPr wrap="square" rtlCol="0" anchor="ctr" anchorCtr="0">
            <a:noAutofit/>
          </a:bodyPr>
          <a:lstStyle/>
          <a:p>
            <a:pPr algn="ctr"/>
            <a:r>
              <a:rPr lang="en-US" dirty="0"/>
              <a:t>Dennis</a:t>
            </a:r>
            <a:r>
              <a:rPr lang="en-US" sz="1200" dirty="0"/>
              <a:t> </a:t>
            </a:r>
            <a:r>
              <a:rPr lang="en-US" sz="900" dirty="0"/>
              <a:t>Existing Survey </a:t>
            </a:r>
          </a:p>
        </p:txBody>
      </p:sp>
      <p:sp>
        <p:nvSpPr>
          <p:cNvPr id="19" name="TextBox 18">
            <a:extLst>
              <a:ext uri="{FF2B5EF4-FFF2-40B4-BE49-F238E27FC236}">
                <a16:creationId xmlns:a16="http://schemas.microsoft.com/office/drawing/2014/main" id="{2D7CED6E-9423-8AB8-9429-CCCDC6060297}"/>
              </a:ext>
            </a:extLst>
          </p:cNvPr>
          <p:cNvSpPr txBox="1"/>
          <p:nvPr/>
        </p:nvSpPr>
        <p:spPr>
          <a:xfrm>
            <a:off x="5086719" y="5446335"/>
            <a:ext cx="950901" cy="699294"/>
          </a:xfrm>
          <a:prstGeom prst="roundRect">
            <a:avLst/>
          </a:prstGeom>
          <a:solidFill>
            <a:schemeClr val="bg1"/>
          </a:solidFill>
          <a:ln w="38100">
            <a:solidFill>
              <a:srgbClr val="92D050"/>
            </a:solidFill>
          </a:ln>
        </p:spPr>
        <p:txBody>
          <a:bodyPr wrap="square" rtlCol="0" anchor="ctr" anchorCtr="0">
            <a:noAutofit/>
          </a:bodyPr>
          <a:lstStyle/>
          <a:p>
            <a:pPr algn="ctr"/>
            <a:r>
              <a:rPr lang="en-US" dirty="0"/>
              <a:t>S&amp;ME</a:t>
            </a:r>
            <a:r>
              <a:rPr lang="en-US" sz="1200" dirty="0"/>
              <a:t> </a:t>
            </a:r>
            <a:r>
              <a:rPr lang="en-US" sz="1000" dirty="0"/>
              <a:t>Geo Exp</a:t>
            </a:r>
          </a:p>
        </p:txBody>
      </p:sp>
      <p:sp>
        <p:nvSpPr>
          <p:cNvPr id="20" name="TextBox 19">
            <a:extLst>
              <a:ext uri="{FF2B5EF4-FFF2-40B4-BE49-F238E27FC236}">
                <a16:creationId xmlns:a16="http://schemas.microsoft.com/office/drawing/2014/main" id="{B7B13B5E-378B-D05E-045A-38AD33E3D7BD}"/>
              </a:ext>
            </a:extLst>
          </p:cNvPr>
          <p:cNvSpPr txBox="1"/>
          <p:nvPr/>
        </p:nvSpPr>
        <p:spPr>
          <a:xfrm>
            <a:off x="8063301" y="2905234"/>
            <a:ext cx="950901" cy="700818"/>
          </a:xfrm>
          <a:prstGeom prst="roundRect">
            <a:avLst/>
          </a:prstGeom>
          <a:solidFill>
            <a:schemeClr val="bg1"/>
          </a:solidFill>
          <a:ln w="38100">
            <a:solidFill>
              <a:srgbClr val="92D050"/>
            </a:solidFill>
          </a:ln>
        </p:spPr>
        <p:txBody>
          <a:bodyPr wrap="square" rtlCol="0" anchor="ctr" anchorCtr="0">
            <a:noAutofit/>
          </a:bodyPr>
          <a:lstStyle/>
          <a:p>
            <a:pPr algn="ctr"/>
            <a:r>
              <a:rPr lang="en-US" dirty="0"/>
              <a:t>SSOE</a:t>
            </a:r>
            <a:endParaRPr lang="en-US" sz="1000" dirty="0"/>
          </a:p>
          <a:p>
            <a:pPr algn="ctr"/>
            <a:r>
              <a:rPr lang="en-US" sz="1000" dirty="0"/>
              <a:t>Peer Review</a:t>
            </a:r>
            <a:endParaRPr lang="en-US" dirty="0"/>
          </a:p>
        </p:txBody>
      </p:sp>
      <p:sp>
        <p:nvSpPr>
          <p:cNvPr id="21" name="TextBox 20">
            <a:extLst>
              <a:ext uri="{FF2B5EF4-FFF2-40B4-BE49-F238E27FC236}">
                <a16:creationId xmlns:a16="http://schemas.microsoft.com/office/drawing/2014/main" id="{FDFB05F0-1F41-21F5-4396-2DD28656FC4E}"/>
              </a:ext>
            </a:extLst>
          </p:cNvPr>
          <p:cNvSpPr txBox="1"/>
          <p:nvPr/>
        </p:nvSpPr>
        <p:spPr>
          <a:xfrm>
            <a:off x="7182223" y="5161140"/>
            <a:ext cx="945687" cy="700819"/>
          </a:xfrm>
          <a:prstGeom prst="roundRect">
            <a:avLst/>
          </a:prstGeom>
          <a:solidFill>
            <a:schemeClr val="bg1"/>
          </a:solidFill>
          <a:ln w="38100">
            <a:solidFill>
              <a:srgbClr val="92D050"/>
            </a:solidFill>
          </a:ln>
        </p:spPr>
        <p:txBody>
          <a:bodyPr wrap="square" rtlCol="0" anchor="ctr" anchorCtr="0">
            <a:noAutofit/>
          </a:bodyPr>
          <a:lstStyle/>
          <a:p>
            <a:pPr algn="ctr"/>
            <a:r>
              <a:rPr lang="en-US" dirty="0"/>
              <a:t>Nelson</a:t>
            </a:r>
          </a:p>
          <a:p>
            <a:pPr algn="ctr"/>
            <a:r>
              <a:rPr lang="en-US" sz="1000" dirty="0"/>
              <a:t>A/E</a:t>
            </a:r>
          </a:p>
        </p:txBody>
      </p:sp>
      <p:sp>
        <p:nvSpPr>
          <p:cNvPr id="22" name="TextBox 21">
            <a:extLst>
              <a:ext uri="{FF2B5EF4-FFF2-40B4-BE49-F238E27FC236}">
                <a16:creationId xmlns:a16="http://schemas.microsoft.com/office/drawing/2014/main" id="{8F7B028F-243F-4073-E57F-C4606CC5D941}"/>
              </a:ext>
            </a:extLst>
          </p:cNvPr>
          <p:cNvSpPr txBox="1"/>
          <p:nvPr/>
        </p:nvSpPr>
        <p:spPr>
          <a:xfrm>
            <a:off x="6134642" y="5444810"/>
            <a:ext cx="950901" cy="700819"/>
          </a:xfrm>
          <a:prstGeom prst="roundRect">
            <a:avLst/>
          </a:prstGeom>
          <a:solidFill>
            <a:schemeClr val="bg1"/>
          </a:solidFill>
          <a:ln w="38100">
            <a:solidFill>
              <a:srgbClr val="92D050"/>
            </a:solidFill>
          </a:ln>
        </p:spPr>
        <p:txBody>
          <a:bodyPr wrap="square" rtlCol="0" anchor="ctr" anchorCtr="0">
            <a:noAutofit/>
          </a:bodyPr>
          <a:lstStyle/>
          <a:p>
            <a:pPr algn="ctr"/>
            <a:r>
              <a:rPr lang="en-US" sz="1050" b="1" dirty="0"/>
              <a:t>Balfour Beatty</a:t>
            </a:r>
          </a:p>
          <a:p>
            <a:pPr algn="ctr"/>
            <a:r>
              <a:rPr lang="en-US" sz="1000" dirty="0"/>
              <a:t>GC</a:t>
            </a:r>
          </a:p>
        </p:txBody>
      </p:sp>
      <p:sp>
        <p:nvSpPr>
          <p:cNvPr id="39" name="TextBox 38">
            <a:extLst>
              <a:ext uri="{FF2B5EF4-FFF2-40B4-BE49-F238E27FC236}">
                <a16:creationId xmlns:a16="http://schemas.microsoft.com/office/drawing/2014/main" id="{4873D2A9-B77E-9AAD-98B5-E6FFDB06D1EB}"/>
              </a:ext>
            </a:extLst>
          </p:cNvPr>
          <p:cNvSpPr txBox="1"/>
          <p:nvPr/>
        </p:nvSpPr>
        <p:spPr>
          <a:xfrm>
            <a:off x="7837019" y="2154676"/>
            <a:ext cx="950901" cy="700820"/>
          </a:xfrm>
          <a:prstGeom prst="roundRect">
            <a:avLst/>
          </a:prstGeom>
          <a:solidFill>
            <a:schemeClr val="bg1"/>
          </a:solidFill>
          <a:ln w="38100">
            <a:solidFill>
              <a:srgbClr val="92D050"/>
            </a:solidFill>
          </a:ln>
        </p:spPr>
        <p:txBody>
          <a:bodyPr wrap="square" rtlCol="0" anchor="ctr" anchorCtr="0">
            <a:noAutofit/>
          </a:bodyPr>
          <a:lstStyle/>
          <a:p>
            <a:pPr algn="ctr"/>
            <a:r>
              <a:rPr lang="en-US" dirty="0"/>
              <a:t>S&amp;ME</a:t>
            </a:r>
          </a:p>
          <a:p>
            <a:pPr algn="ctr"/>
            <a:r>
              <a:rPr lang="en-US" sz="1000" dirty="0"/>
              <a:t>3</a:t>
            </a:r>
            <a:r>
              <a:rPr lang="en-US" sz="1000" baseline="30000" dirty="0"/>
              <a:t>rd</a:t>
            </a:r>
            <a:r>
              <a:rPr lang="en-US" sz="1000" dirty="0"/>
              <a:t> Party Insp.</a:t>
            </a:r>
          </a:p>
        </p:txBody>
      </p:sp>
      <p:sp>
        <p:nvSpPr>
          <p:cNvPr id="91" name="TextBox 90">
            <a:extLst>
              <a:ext uri="{FF2B5EF4-FFF2-40B4-BE49-F238E27FC236}">
                <a16:creationId xmlns:a16="http://schemas.microsoft.com/office/drawing/2014/main" id="{1A9EADF7-F589-9812-0075-332C0631CDD8}"/>
              </a:ext>
            </a:extLst>
          </p:cNvPr>
          <p:cNvSpPr txBox="1"/>
          <p:nvPr/>
        </p:nvSpPr>
        <p:spPr>
          <a:xfrm>
            <a:off x="7820307" y="4417260"/>
            <a:ext cx="950901" cy="700819"/>
          </a:xfrm>
          <a:prstGeom prst="roundRect">
            <a:avLst/>
          </a:prstGeom>
          <a:solidFill>
            <a:schemeClr val="bg1"/>
          </a:solidFill>
          <a:ln w="38100">
            <a:solidFill>
              <a:srgbClr val="92D050"/>
            </a:solidFill>
          </a:ln>
        </p:spPr>
        <p:txBody>
          <a:bodyPr wrap="square" rtlCol="0">
            <a:noAutofit/>
          </a:bodyPr>
          <a:lstStyle/>
          <a:p>
            <a:pPr algn="ctr"/>
            <a:r>
              <a:rPr lang="en-US" sz="1600" dirty="0"/>
              <a:t>Concord</a:t>
            </a:r>
          </a:p>
          <a:p>
            <a:pPr algn="ctr"/>
            <a:r>
              <a:rPr lang="en-US" sz="1000" dirty="0"/>
              <a:t>Developer PM</a:t>
            </a:r>
          </a:p>
        </p:txBody>
      </p:sp>
      <p:sp>
        <p:nvSpPr>
          <p:cNvPr id="203" name="TextBox 202">
            <a:extLst>
              <a:ext uri="{FF2B5EF4-FFF2-40B4-BE49-F238E27FC236}">
                <a16:creationId xmlns:a16="http://schemas.microsoft.com/office/drawing/2014/main" id="{24790A11-E007-7574-7BF7-964C7E4CF190}"/>
              </a:ext>
            </a:extLst>
          </p:cNvPr>
          <p:cNvSpPr txBox="1"/>
          <p:nvPr/>
        </p:nvSpPr>
        <p:spPr>
          <a:xfrm>
            <a:off x="7176765" y="1410798"/>
            <a:ext cx="950901" cy="700817"/>
          </a:xfrm>
          <a:prstGeom prst="roundRect">
            <a:avLst/>
          </a:prstGeom>
          <a:solidFill>
            <a:schemeClr val="bg1"/>
          </a:solidFill>
          <a:ln w="38100">
            <a:solidFill>
              <a:srgbClr val="92D050"/>
            </a:solidFill>
          </a:ln>
        </p:spPr>
        <p:txBody>
          <a:bodyPr wrap="square" rtlCol="0" anchor="ctr" anchorCtr="0">
            <a:noAutofit/>
          </a:bodyPr>
          <a:lstStyle/>
          <a:p>
            <a:pPr algn="ctr"/>
            <a:r>
              <a:rPr lang="en-US" sz="1050" b="1" dirty="0"/>
              <a:t>System </a:t>
            </a:r>
            <a:r>
              <a:rPr lang="en-US" sz="1050" b="1" dirty="0" err="1"/>
              <a:t>WorCx</a:t>
            </a:r>
            <a:endParaRPr lang="en-US" sz="1050" b="1" dirty="0"/>
          </a:p>
          <a:p>
            <a:pPr algn="ctr"/>
            <a:r>
              <a:rPr lang="en-US" sz="800" dirty="0"/>
              <a:t>Commissioning</a:t>
            </a:r>
          </a:p>
        </p:txBody>
      </p:sp>
      <p:cxnSp>
        <p:nvCxnSpPr>
          <p:cNvPr id="25" name="Straight Connector 24">
            <a:extLst>
              <a:ext uri="{FF2B5EF4-FFF2-40B4-BE49-F238E27FC236}">
                <a16:creationId xmlns:a16="http://schemas.microsoft.com/office/drawing/2014/main" id="{BBB7AB4E-F243-5055-CB0C-41D45B1E2C97}"/>
              </a:ext>
            </a:extLst>
          </p:cNvPr>
          <p:cNvCxnSpPr>
            <a:stCxn id="14" idx="2"/>
            <a:endCxn id="19" idx="0"/>
          </p:cNvCxnSpPr>
          <p:nvPr/>
        </p:nvCxnSpPr>
        <p:spPr>
          <a:xfrm>
            <a:off x="5559813" y="1801511"/>
            <a:ext cx="2357" cy="36448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8CD0E3-0503-0239-E2CC-EAFF54B3BF0B}"/>
              </a:ext>
            </a:extLst>
          </p:cNvPr>
          <p:cNvCxnSpPr>
            <a:stCxn id="17" idx="2"/>
            <a:endCxn id="22" idx="0"/>
          </p:cNvCxnSpPr>
          <p:nvPr/>
        </p:nvCxnSpPr>
        <p:spPr>
          <a:xfrm>
            <a:off x="4514247" y="2105269"/>
            <a:ext cx="2095846" cy="33395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8FAB4C-0605-3895-ADF9-7F6CC4783D07}"/>
              </a:ext>
            </a:extLst>
          </p:cNvPr>
          <p:cNvCxnSpPr>
            <a:stCxn id="10" idx="3"/>
            <a:endCxn id="21" idx="0"/>
          </p:cNvCxnSpPr>
          <p:nvPr/>
        </p:nvCxnSpPr>
        <p:spPr>
          <a:xfrm>
            <a:off x="4354983" y="2500263"/>
            <a:ext cx="3300084" cy="26608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A2A27139-A3B4-9066-CCD8-1A2FC2723B32}"/>
              </a:ext>
            </a:extLst>
          </p:cNvPr>
          <p:cNvCxnSpPr>
            <a:stCxn id="8" idx="3"/>
            <a:endCxn id="91" idx="1"/>
          </p:cNvCxnSpPr>
          <p:nvPr/>
        </p:nvCxnSpPr>
        <p:spPr>
          <a:xfrm>
            <a:off x="4105557" y="3255643"/>
            <a:ext cx="3714750" cy="15120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FEFEE8F-FDF0-74A1-1EB4-0B4ADC380ED8}"/>
              </a:ext>
            </a:extLst>
          </p:cNvPr>
          <p:cNvCxnSpPr>
            <a:stCxn id="2" idx="3"/>
            <a:endCxn id="16" idx="1"/>
          </p:cNvCxnSpPr>
          <p:nvPr/>
        </p:nvCxnSpPr>
        <p:spPr>
          <a:xfrm>
            <a:off x="4116756" y="4015209"/>
            <a:ext cx="3945274" cy="38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E012A21-C5F9-D12D-0D05-F61E0C460D57}"/>
              </a:ext>
            </a:extLst>
          </p:cNvPr>
          <p:cNvCxnSpPr>
            <a:stCxn id="12" idx="3"/>
            <a:endCxn id="20" idx="1"/>
          </p:cNvCxnSpPr>
          <p:nvPr/>
        </p:nvCxnSpPr>
        <p:spPr>
          <a:xfrm flipV="1">
            <a:off x="4354981" y="3255643"/>
            <a:ext cx="3708320" cy="15120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6003077-7AB7-6026-42EF-3F091764239C}"/>
              </a:ext>
            </a:extLst>
          </p:cNvPr>
          <p:cNvCxnSpPr>
            <a:stCxn id="18" idx="0"/>
            <a:endCxn id="39" idx="1"/>
          </p:cNvCxnSpPr>
          <p:nvPr/>
        </p:nvCxnSpPr>
        <p:spPr>
          <a:xfrm flipV="1">
            <a:off x="4514248" y="2505086"/>
            <a:ext cx="3322771" cy="26575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CB4BE98-B1F7-BE22-4CB9-FC4BBA19C0CD}"/>
              </a:ext>
            </a:extLst>
          </p:cNvPr>
          <p:cNvCxnSpPr>
            <a:stCxn id="19" idx="0"/>
            <a:endCxn id="203" idx="2"/>
          </p:cNvCxnSpPr>
          <p:nvPr/>
        </p:nvCxnSpPr>
        <p:spPr>
          <a:xfrm flipV="1">
            <a:off x="5562170" y="2111615"/>
            <a:ext cx="2090046" cy="33347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7966DE54-46AF-95B4-C389-99F7DA66BA67}"/>
              </a:ext>
            </a:extLst>
          </p:cNvPr>
          <p:cNvCxnSpPr>
            <a:stCxn id="22" idx="0"/>
            <a:endCxn id="15" idx="2"/>
          </p:cNvCxnSpPr>
          <p:nvPr/>
        </p:nvCxnSpPr>
        <p:spPr>
          <a:xfrm flipH="1" flipV="1">
            <a:off x="6610092" y="1801510"/>
            <a:ext cx="1" cy="36433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65CF372-9C79-6B2B-344E-4114DE0D3E7F}"/>
              </a:ext>
            </a:extLst>
          </p:cNvPr>
          <p:cNvCxnSpPr>
            <a:stCxn id="21" idx="0"/>
            <a:endCxn id="14" idx="2"/>
          </p:cNvCxnSpPr>
          <p:nvPr/>
        </p:nvCxnSpPr>
        <p:spPr>
          <a:xfrm flipH="1" flipV="1">
            <a:off x="5559813" y="1801511"/>
            <a:ext cx="2095254" cy="33596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95C395C-0235-BA2F-1541-1F578D6AA71F}"/>
              </a:ext>
            </a:extLst>
          </p:cNvPr>
          <p:cNvCxnSpPr>
            <a:stCxn id="91" idx="1"/>
            <a:endCxn id="17" idx="2"/>
          </p:cNvCxnSpPr>
          <p:nvPr/>
        </p:nvCxnSpPr>
        <p:spPr>
          <a:xfrm flipH="1" flipV="1">
            <a:off x="4514247" y="2105269"/>
            <a:ext cx="3306060" cy="26624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D8F8A22-168E-8698-CC04-665CCF7BA27A}"/>
              </a:ext>
            </a:extLst>
          </p:cNvPr>
          <p:cNvCxnSpPr>
            <a:stCxn id="16" idx="1"/>
            <a:endCxn id="10" idx="3"/>
          </p:cNvCxnSpPr>
          <p:nvPr/>
        </p:nvCxnSpPr>
        <p:spPr>
          <a:xfrm flipH="1" flipV="1">
            <a:off x="4354983" y="2500263"/>
            <a:ext cx="3707047" cy="15187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8D269EB-E691-3E76-F313-121773E44E41}"/>
              </a:ext>
            </a:extLst>
          </p:cNvPr>
          <p:cNvCxnSpPr>
            <a:stCxn id="20" idx="1"/>
            <a:endCxn id="8" idx="3"/>
          </p:cNvCxnSpPr>
          <p:nvPr/>
        </p:nvCxnSpPr>
        <p:spPr>
          <a:xfrm flipH="1">
            <a:off x="4105557" y="3255643"/>
            <a:ext cx="39577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16A7D33-AFB6-83C9-9EFE-1405FEFD036E}"/>
              </a:ext>
            </a:extLst>
          </p:cNvPr>
          <p:cNvCxnSpPr>
            <a:stCxn id="39" idx="1"/>
            <a:endCxn id="2" idx="3"/>
          </p:cNvCxnSpPr>
          <p:nvPr/>
        </p:nvCxnSpPr>
        <p:spPr>
          <a:xfrm flipH="1">
            <a:off x="4116756" y="2505086"/>
            <a:ext cx="3720263" cy="15101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F9690C0-9DA7-E4D3-FF4B-0D9DD06539C1}"/>
              </a:ext>
            </a:extLst>
          </p:cNvPr>
          <p:cNvCxnSpPr>
            <a:stCxn id="203" idx="2"/>
            <a:endCxn id="12" idx="3"/>
          </p:cNvCxnSpPr>
          <p:nvPr/>
        </p:nvCxnSpPr>
        <p:spPr>
          <a:xfrm flipH="1">
            <a:off x="4354981" y="2111615"/>
            <a:ext cx="3297235" cy="26560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613EE39-FC46-D7B7-856C-59279D8611EB}"/>
              </a:ext>
            </a:extLst>
          </p:cNvPr>
          <p:cNvCxnSpPr>
            <a:stCxn id="15" idx="2"/>
            <a:endCxn id="18" idx="0"/>
          </p:cNvCxnSpPr>
          <p:nvPr/>
        </p:nvCxnSpPr>
        <p:spPr>
          <a:xfrm flipH="1">
            <a:off x="4514248" y="1801510"/>
            <a:ext cx="2095844" cy="33611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C47AFED7-3D07-F4C0-26AC-FC045B0CDF6C}"/>
              </a:ext>
            </a:extLst>
          </p:cNvPr>
          <p:cNvCxnSpPr>
            <a:stCxn id="14" idx="2"/>
            <a:endCxn id="18" idx="0"/>
          </p:cNvCxnSpPr>
          <p:nvPr/>
        </p:nvCxnSpPr>
        <p:spPr>
          <a:xfrm flipH="1">
            <a:off x="4514248" y="1801511"/>
            <a:ext cx="1045565" cy="336115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03D98A-97B8-A6DF-2C96-D3830EDFA8CC}"/>
              </a:ext>
            </a:extLst>
          </p:cNvPr>
          <p:cNvCxnSpPr>
            <a:stCxn id="17" idx="2"/>
            <a:endCxn id="19" idx="0"/>
          </p:cNvCxnSpPr>
          <p:nvPr/>
        </p:nvCxnSpPr>
        <p:spPr>
          <a:xfrm>
            <a:off x="4514247" y="2105269"/>
            <a:ext cx="1047923" cy="334106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18553C-8FE2-B883-2C5D-8C02E2B05EAE}"/>
              </a:ext>
            </a:extLst>
          </p:cNvPr>
          <p:cNvCxnSpPr>
            <a:stCxn id="10" idx="3"/>
            <a:endCxn id="22" idx="0"/>
          </p:cNvCxnSpPr>
          <p:nvPr/>
        </p:nvCxnSpPr>
        <p:spPr>
          <a:xfrm>
            <a:off x="4354983" y="2500263"/>
            <a:ext cx="2255110" cy="294454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E15B933-3855-4710-4D1F-7EBA1516A532}"/>
              </a:ext>
            </a:extLst>
          </p:cNvPr>
          <p:cNvCxnSpPr>
            <a:stCxn id="8" idx="3"/>
            <a:endCxn id="21" idx="0"/>
          </p:cNvCxnSpPr>
          <p:nvPr/>
        </p:nvCxnSpPr>
        <p:spPr>
          <a:xfrm>
            <a:off x="4105557" y="3255643"/>
            <a:ext cx="3549510" cy="190549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CC07C4-16D2-3A4D-868F-07CD9A4AEACF}"/>
              </a:ext>
            </a:extLst>
          </p:cNvPr>
          <p:cNvCxnSpPr>
            <a:stCxn id="2" idx="3"/>
            <a:endCxn id="91" idx="1"/>
          </p:cNvCxnSpPr>
          <p:nvPr/>
        </p:nvCxnSpPr>
        <p:spPr>
          <a:xfrm>
            <a:off x="4116756" y="4015209"/>
            <a:ext cx="3703551" cy="752461"/>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75884D8-77D1-0896-DDEC-883048E4EB8F}"/>
              </a:ext>
            </a:extLst>
          </p:cNvPr>
          <p:cNvCxnSpPr>
            <a:stCxn id="12" idx="3"/>
            <a:endCxn id="16" idx="1"/>
          </p:cNvCxnSpPr>
          <p:nvPr/>
        </p:nvCxnSpPr>
        <p:spPr>
          <a:xfrm flipV="1">
            <a:off x="4354981" y="4019012"/>
            <a:ext cx="3707049" cy="7486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867A089-2CE3-D8E8-87E2-C7C664699DBD}"/>
              </a:ext>
            </a:extLst>
          </p:cNvPr>
          <p:cNvCxnSpPr>
            <a:stCxn id="18" idx="0"/>
            <a:endCxn id="20" idx="1"/>
          </p:cNvCxnSpPr>
          <p:nvPr/>
        </p:nvCxnSpPr>
        <p:spPr>
          <a:xfrm flipV="1">
            <a:off x="4514248" y="3255643"/>
            <a:ext cx="3549053" cy="190702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4040497-9F4A-02B5-55A7-9B018B6CCBA0}"/>
              </a:ext>
            </a:extLst>
          </p:cNvPr>
          <p:cNvCxnSpPr>
            <a:stCxn id="19" idx="0"/>
            <a:endCxn id="39" idx="1"/>
          </p:cNvCxnSpPr>
          <p:nvPr/>
        </p:nvCxnSpPr>
        <p:spPr>
          <a:xfrm flipV="1">
            <a:off x="5562170" y="2505086"/>
            <a:ext cx="2274849" cy="294124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B98AD6-9F21-C922-6481-06604CD7DBF5}"/>
              </a:ext>
            </a:extLst>
          </p:cNvPr>
          <p:cNvCxnSpPr>
            <a:stCxn id="22" idx="0"/>
            <a:endCxn id="203" idx="2"/>
          </p:cNvCxnSpPr>
          <p:nvPr/>
        </p:nvCxnSpPr>
        <p:spPr>
          <a:xfrm flipV="1">
            <a:off x="6610093" y="2111615"/>
            <a:ext cx="1042123" cy="333319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26B2258-9E7A-C10F-B9C1-13E042A7712D}"/>
              </a:ext>
            </a:extLst>
          </p:cNvPr>
          <p:cNvCxnSpPr>
            <a:stCxn id="21" idx="0"/>
            <a:endCxn id="15" idx="2"/>
          </p:cNvCxnSpPr>
          <p:nvPr/>
        </p:nvCxnSpPr>
        <p:spPr>
          <a:xfrm flipH="1" flipV="1">
            <a:off x="6610092" y="1801510"/>
            <a:ext cx="1044975" cy="335963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3440D47-35EA-19F1-3083-A984366D6D08}"/>
              </a:ext>
            </a:extLst>
          </p:cNvPr>
          <p:cNvCxnSpPr>
            <a:stCxn id="91" idx="1"/>
            <a:endCxn id="14" idx="2"/>
          </p:cNvCxnSpPr>
          <p:nvPr/>
        </p:nvCxnSpPr>
        <p:spPr>
          <a:xfrm flipH="1" flipV="1">
            <a:off x="5559813" y="1801511"/>
            <a:ext cx="2260494" cy="296615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1DB951-FCAC-D4FD-9310-F03071D67C83}"/>
              </a:ext>
            </a:extLst>
          </p:cNvPr>
          <p:cNvCxnSpPr>
            <a:stCxn id="16" idx="1"/>
            <a:endCxn id="17" idx="2"/>
          </p:cNvCxnSpPr>
          <p:nvPr/>
        </p:nvCxnSpPr>
        <p:spPr>
          <a:xfrm flipH="1" flipV="1">
            <a:off x="4514247" y="2105269"/>
            <a:ext cx="3547783" cy="191374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504C63-78CA-8678-0964-B166484EC87B}"/>
              </a:ext>
            </a:extLst>
          </p:cNvPr>
          <p:cNvCxnSpPr>
            <a:stCxn id="20" idx="1"/>
            <a:endCxn id="10" idx="3"/>
          </p:cNvCxnSpPr>
          <p:nvPr/>
        </p:nvCxnSpPr>
        <p:spPr>
          <a:xfrm flipH="1" flipV="1">
            <a:off x="4354983" y="2500263"/>
            <a:ext cx="3708318" cy="75538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40987F0-8FA7-C1C8-A01C-460AFE4CA047}"/>
              </a:ext>
            </a:extLst>
          </p:cNvPr>
          <p:cNvCxnSpPr>
            <a:stCxn id="39" idx="1"/>
            <a:endCxn id="8" idx="3"/>
          </p:cNvCxnSpPr>
          <p:nvPr/>
        </p:nvCxnSpPr>
        <p:spPr>
          <a:xfrm flipH="1">
            <a:off x="4105557" y="2505086"/>
            <a:ext cx="3731462" cy="75055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1C0651F-4C8B-596C-A94A-4EBE7B3EF67D}"/>
              </a:ext>
            </a:extLst>
          </p:cNvPr>
          <p:cNvCxnSpPr>
            <a:stCxn id="203" idx="2"/>
            <a:endCxn id="2" idx="3"/>
          </p:cNvCxnSpPr>
          <p:nvPr/>
        </p:nvCxnSpPr>
        <p:spPr>
          <a:xfrm flipH="1">
            <a:off x="4116756" y="2111615"/>
            <a:ext cx="3535460" cy="190359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FD185EA-B3BB-91D5-1B3E-A5E157DDF2B5}"/>
              </a:ext>
            </a:extLst>
          </p:cNvPr>
          <p:cNvCxnSpPr>
            <a:stCxn id="15" idx="2"/>
            <a:endCxn id="12" idx="3"/>
          </p:cNvCxnSpPr>
          <p:nvPr/>
        </p:nvCxnSpPr>
        <p:spPr>
          <a:xfrm flipH="1">
            <a:off x="4354981" y="1801510"/>
            <a:ext cx="2255111" cy="296616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D49F5AA-84A4-9B56-EBE7-1C06BE8C9BBB}"/>
              </a:ext>
            </a:extLst>
          </p:cNvPr>
          <p:cNvCxnSpPr>
            <a:stCxn id="14" idx="2"/>
            <a:endCxn id="12" idx="3"/>
          </p:cNvCxnSpPr>
          <p:nvPr/>
        </p:nvCxnSpPr>
        <p:spPr>
          <a:xfrm flipH="1">
            <a:off x="4354981" y="1801511"/>
            <a:ext cx="1204832" cy="296615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0FE3FC8-5FFA-F654-4850-409268F951BD}"/>
              </a:ext>
            </a:extLst>
          </p:cNvPr>
          <p:cNvCxnSpPr>
            <a:stCxn id="17" idx="2"/>
            <a:endCxn id="18" idx="0"/>
          </p:cNvCxnSpPr>
          <p:nvPr/>
        </p:nvCxnSpPr>
        <p:spPr>
          <a:xfrm>
            <a:off x="4514247" y="2105269"/>
            <a:ext cx="1" cy="305739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999AA6D3-95AE-A949-B9B8-9A6B54858B35}"/>
              </a:ext>
            </a:extLst>
          </p:cNvPr>
          <p:cNvCxnSpPr>
            <a:stCxn id="10" idx="3"/>
            <a:endCxn id="19" idx="0"/>
          </p:cNvCxnSpPr>
          <p:nvPr/>
        </p:nvCxnSpPr>
        <p:spPr>
          <a:xfrm>
            <a:off x="4354983" y="2500263"/>
            <a:ext cx="1207187" cy="294607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ABBFB0C-8BCB-53C7-8054-0B02FD81096C}"/>
              </a:ext>
            </a:extLst>
          </p:cNvPr>
          <p:cNvCxnSpPr>
            <a:stCxn id="8" idx="3"/>
            <a:endCxn id="22" idx="0"/>
          </p:cNvCxnSpPr>
          <p:nvPr/>
        </p:nvCxnSpPr>
        <p:spPr>
          <a:xfrm>
            <a:off x="4105557" y="3255643"/>
            <a:ext cx="2504536" cy="218916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70427A3B-EDE7-AEE8-B276-EEA1844DBF67}"/>
              </a:ext>
            </a:extLst>
          </p:cNvPr>
          <p:cNvCxnSpPr>
            <a:stCxn id="2" idx="3"/>
            <a:endCxn id="21" idx="0"/>
          </p:cNvCxnSpPr>
          <p:nvPr/>
        </p:nvCxnSpPr>
        <p:spPr>
          <a:xfrm>
            <a:off x="4116756" y="4015209"/>
            <a:ext cx="3538311" cy="114593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B9CD446-9A87-82DB-A455-0B53A0667979}"/>
              </a:ext>
            </a:extLst>
          </p:cNvPr>
          <p:cNvCxnSpPr>
            <a:stCxn id="12" idx="3"/>
            <a:endCxn id="91" idx="1"/>
          </p:cNvCxnSpPr>
          <p:nvPr/>
        </p:nvCxnSpPr>
        <p:spPr>
          <a:xfrm>
            <a:off x="4354981" y="4767670"/>
            <a:ext cx="346532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3ED5BD73-3DA9-52E4-D909-B2269ED3F455}"/>
              </a:ext>
            </a:extLst>
          </p:cNvPr>
          <p:cNvCxnSpPr>
            <a:stCxn id="18" idx="0"/>
            <a:endCxn id="16" idx="1"/>
          </p:cNvCxnSpPr>
          <p:nvPr/>
        </p:nvCxnSpPr>
        <p:spPr>
          <a:xfrm flipV="1">
            <a:off x="4514248" y="4019012"/>
            <a:ext cx="3547782" cy="114365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1637DF3-3EDD-6803-4996-7DF9A5ACB6FF}"/>
              </a:ext>
            </a:extLst>
          </p:cNvPr>
          <p:cNvCxnSpPr>
            <a:stCxn id="19" idx="0"/>
            <a:endCxn id="20" idx="1"/>
          </p:cNvCxnSpPr>
          <p:nvPr/>
        </p:nvCxnSpPr>
        <p:spPr>
          <a:xfrm flipV="1">
            <a:off x="5562170" y="3255643"/>
            <a:ext cx="2501131" cy="219069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E87CAFD-B378-FBDE-6FC7-6D0A3BF08B4E}"/>
              </a:ext>
            </a:extLst>
          </p:cNvPr>
          <p:cNvCxnSpPr>
            <a:stCxn id="22" idx="0"/>
            <a:endCxn id="39" idx="1"/>
          </p:cNvCxnSpPr>
          <p:nvPr/>
        </p:nvCxnSpPr>
        <p:spPr>
          <a:xfrm flipV="1">
            <a:off x="6610093" y="2505086"/>
            <a:ext cx="1226926" cy="293972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3ACFDE9-733F-CD73-561B-5A31BC3670EB}"/>
              </a:ext>
            </a:extLst>
          </p:cNvPr>
          <p:cNvCxnSpPr>
            <a:stCxn id="21" idx="0"/>
            <a:endCxn id="203" idx="2"/>
          </p:cNvCxnSpPr>
          <p:nvPr/>
        </p:nvCxnSpPr>
        <p:spPr>
          <a:xfrm flipH="1" flipV="1">
            <a:off x="7652216" y="2111615"/>
            <a:ext cx="2851" cy="304952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EA5E8059-AAC2-ABAA-2586-5A8CD6C82700}"/>
              </a:ext>
            </a:extLst>
          </p:cNvPr>
          <p:cNvCxnSpPr>
            <a:stCxn id="91" idx="1"/>
            <a:endCxn id="15" idx="2"/>
          </p:cNvCxnSpPr>
          <p:nvPr/>
        </p:nvCxnSpPr>
        <p:spPr>
          <a:xfrm flipH="1" flipV="1">
            <a:off x="6610092" y="1801510"/>
            <a:ext cx="1210215" cy="296616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52C2005D-1B37-BFBA-FAE9-15C2345F83C5}"/>
              </a:ext>
            </a:extLst>
          </p:cNvPr>
          <p:cNvCxnSpPr>
            <a:cxnSpLocks/>
            <a:stCxn id="16" idx="1"/>
            <a:endCxn id="14" idx="2"/>
          </p:cNvCxnSpPr>
          <p:nvPr/>
        </p:nvCxnSpPr>
        <p:spPr>
          <a:xfrm flipH="1" flipV="1">
            <a:off x="5559813" y="1801511"/>
            <a:ext cx="2502217" cy="221750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377C5ED-4982-E6CD-1B2D-58C4F8C8E485}"/>
              </a:ext>
            </a:extLst>
          </p:cNvPr>
          <p:cNvCxnSpPr>
            <a:cxnSpLocks/>
            <a:stCxn id="20" idx="1"/>
            <a:endCxn id="17" idx="2"/>
          </p:cNvCxnSpPr>
          <p:nvPr/>
        </p:nvCxnSpPr>
        <p:spPr>
          <a:xfrm flipH="1" flipV="1">
            <a:off x="4514247" y="2105269"/>
            <a:ext cx="3549054" cy="115037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237E15-13C2-D376-B1EB-6C42295E670E}"/>
              </a:ext>
            </a:extLst>
          </p:cNvPr>
          <p:cNvCxnSpPr>
            <a:stCxn id="39" idx="1"/>
            <a:endCxn id="10" idx="3"/>
          </p:cNvCxnSpPr>
          <p:nvPr/>
        </p:nvCxnSpPr>
        <p:spPr>
          <a:xfrm flipH="1" flipV="1">
            <a:off x="4354983" y="2500263"/>
            <a:ext cx="3482036" cy="482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115888A-8976-B3FB-8D67-DA553A5CA715}"/>
              </a:ext>
            </a:extLst>
          </p:cNvPr>
          <p:cNvCxnSpPr>
            <a:stCxn id="203" idx="2"/>
            <a:endCxn id="8" idx="3"/>
          </p:cNvCxnSpPr>
          <p:nvPr/>
        </p:nvCxnSpPr>
        <p:spPr>
          <a:xfrm flipH="1">
            <a:off x="4105557" y="2111615"/>
            <a:ext cx="3546659" cy="114402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D4AB1E0-A3E7-BCDF-C78A-4079E2B52EB3}"/>
              </a:ext>
            </a:extLst>
          </p:cNvPr>
          <p:cNvCxnSpPr>
            <a:stCxn id="15" idx="2"/>
            <a:endCxn id="2" idx="3"/>
          </p:cNvCxnSpPr>
          <p:nvPr/>
        </p:nvCxnSpPr>
        <p:spPr>
          <a:xfrm flipH="1">
            <a:off x="4116756" y="1801510"/>
            <a:ext cx="2493336" cy="221369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F1F3F2C-6340-B98B-7C41-84FAFAD3131F}"/>
              </a:ext>
            </a:extLst>
          </p:cNvPr>
          <p:cNvCxnSpPr>
            <a:stCxn id="14" idx="2"/>
            <a:endCxn id="2" idx="3"/>
          </p:cNvCxnSpPr>
          <p:nvPr/>
        </p:nvCxnSpPr>
        <p:spPr>
          <a:xfrm flipH="1">
            <a:off x="4116756" y="1801511"/>
            <a:ext cx="1443057" cy="221369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91B9493-6251-8256-962D-44292BAE31D1}"/>
              </a:ext>
            </a:extLst>
          </p:cNvPr>
          <p:cNvCxnSpPr>
            <a:stCxn id="17" idx="2"/>
            <a:endCxn id="12" idx="3"/>
          </p:cNvCxnSpPr>
          <p:nvPr/>
        </p:nvCxnSpPr>
        <p:spPr>
          <a:xfrm flipH="1">
            <a:off x="4354981" y="2105269"/>
            <a:ext cx="159266" cy="266240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43D446F-EB1B-64AC-B3DF-559A1CBDA61D}"/>
              </a:ext>
            </a:extLst>
          </p:cNvPr>
          <p:cNvCxnSpPr>
            <a:stCxn id="10" idx="3"/>
            <a:endCxn id="18" idx="0"/>
          </p:cNvCxnSpPr>
          <p:nvPr/>
        </p:nvCxnSpPr>
        <p:spPr>
          <a:xfrm>
            <a:off x="4354983" y="2500263"/>
            <a:ext cx="159265" cy="266240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E414E-55FB-9BEB-E707-ABF6F580F70A}"/>
              </a:ext>
            </a:extLst>
          </p:cNvPr>
          <p:cNvCxnSpPr>
            <a:stCxn id="8" idx="3"/>
            <a:endCxn id="19" idx="0"/>
          </p:cNvCxnSpPr>
          <p:nvPr/>
        </p:nvCxnSpPr>
        <p:spPr>
          <a:xfrm>
            <a:off x="4105557" y="3255643"/>
            <a:ext cx="1456613" cy="219069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714DBFD-B727-4800-7C69-84478C86C05D}"/>
              </a:ext>
            </a:extLst>
          </p:cNvPr>
          <p:cNvCxnSpPr>
            <a:stCxn id="2" idx="3"/>
            <a:endCxn id="22" idx="0"/>
          </p:cNvCxnSpPr>
          <p:nvPr/>
        </p:nvCxnSpPr>
        <p:spPr>
          <a:xfrm>
            <a:off x="4116756" y="4015209"/>
            <a:ext cx="2493337" cy="142960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C91795-8780-A5F5-BFB2-4BB2E9535145}"/>
              </a:ext>
            </a:extLst>
          </p:cNvPr>
          <p:cNvCxnSpPr>
            <a:stCxn id="12" idx="3"/>
            <a:endCxn id="21" idx="0"/>
          </p:cNvCxnSpPr>
          <p:nvPr/>
        </p:nvCxnSpPr>
        <p:spPr>
          <a:xfrm>
            <a:off x="4354981" y="4767670"/>
            <a:ext cx="3300086" cy="39347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5DFD6B7-8159-14E4-E985-48D8727949BD}"/>
              </a:ext>
            </a:extLst>
          </p:cNvPr>
          <p:cNvCxnSpPr>
            <a:stCxn id="18" idx="0"/>
            <a:endCxn id="91" idx="1"/>
          </p:cNvCxnSpPr>
          <p:nvPr/>
        </p:nvCxnSpPr>
        <p:spPr>
          <a:xfrm flipV="1">
            <a:off x="4514248" y="4767670"/>
            <a:ext cx="3306059" cy="39499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B710DC3-F91C-0DA0-9F2D-AB608102E0AC}"/>
              </a:ext>
            </a:extLst>
          </p:cNvPr>
          <p:cNvCxnSpPr>
            <a:stCxn id="19" idx="0"/>
            <a:endCxn id="16" idx="1"/>
          </p:cNvCxnSpPr>
          <p:nvPr/>
        </p:nvCxnSpPr>
        <p:spPr>
          <a:xfrm flipV="1">
            <a:off x="5562170" y="4019012"/>
            <a:ext cx="2499860" cy="142732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102E03-5CA7-E87F-BE64-5573F803F6F2}"/>
              </a:ext>
            </a:extLst>
          </p:cNvPr>
          <p:cNvCxnSpPr>
            <a:stCxn id="22" idx="0"/>
            <a:endCxn id="20" idx="1"/>
          </p:cNvCxnSpPr>
          <p:nvPr/>
        </p:nvCxnSpPr>
        <p:spPr>
          <a:xfrm flipV="1">
            <a:off x="6610093" y="3255643"/>
            <a:ext cx="1453208" cy="218916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BFAF879-9606-EE52-572E-F07757452861}"/>
              </a:ext>
            </a:extLst>
          </p:cNvPr>
          <p:cNvCxnSpPr>
            <a:stCxn id="21" idx="0"/>
            <a:endCxn id="39" idx="1"/>
          </p:cNvCxnSpPr>
          <p:nvPr/>
        </p:nvCxnSpPr>
        <p:spPr>
          <a:xfrm flipV="1">
            <a:off x="7655067" y="2505086"/>
            <a:ext cx="181952" cy="265605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480F13C-91EB-537F-AE78-851432AE43EB}"/>
              </a:ext>
            </a:extLst>
          </p:cNvPr>
          <p:cNvCxnSpPr>
            <a:stCxn id="91" idx="1"/>
            <a:endCxn id="203" idx="2"/>
          </p:cNvCxnSpPr>
          <p:nvPr/>
        </p:nvCxnSpPr>
        <p:spPr>
          <a:xfrm flipH="1" flipV="1">
            <a:off x="7652216" y="2111615"/>
            <a:ext cx="168091" cy="265605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E2AF944-DAFD-6D40-5AB9-6AEA143729B2}"/>
              </a:ext>
            </a:extLst>
          </p:cNvPr>
          <p:cNvCxnSpPr>
            <a:stCxn id="16" idx="1"/>
            <a:endCxn id="15" idx="2"/>
          </p:cNvCxnSpPr>
          <p:nvPr/>
        </p:nvCxnSpPr>
        <p:spPr>
          <a:xfrm flipH="1" flipV="1">
            <a:off x="6610092" y="1801510"/>
            <a:ext cx="1451938" cy="221750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E4CBE43-349B-F376-9122-41D9E8F0291F}"/>
              </a:ext>
            </a:extLst>
          </p:cNvPr>
          <p:cNvCxnSpPr>
            <a:stCxn id="20" idx="1"/>
            <a:endCxn id="14" idx="2"/>
          </p:cNvCxnSpPr>
          <p:nvPr/>
        </p:nvCxnSpPr>
        <p:spPr>
          <a:xfrm flipH="1" flipV="1">
            <a:off x="5559813" y="1801511"/>
            <a:ext cx="2503488" cy="145413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7870FE6-013F-36D9-BE99-C0CBDC8F750D}"/>
              </a:ext>
            </a:extLst>
          </p:cNvPr>
          <p:cNvCxnSpPr>
            <a:stCxn id="39" idx="1"/>
            <a:endCxn id="17" idx="2"/>
          </p:cNvCxnSpPr>
          <p:nvPr/>
        </p:nvCxnSpPr>
        <p:spPr>
          <a:xfrm flipH="1" flipV="1">
            <a:off x="4514247" y="2105269"/>
            <a:ext cx="3322772" cy="39981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12127B1-1970-1711-2444-EEC5F263AB7E}"/>
              </a:ext>
            </a:extLst>
          </p:cNvPr>
          <p:cNvCxnSpPr>
            <a:stCxn id="203" idx="2"/>
            <a:endCxn id="10" idx="3"/>
          </p:cNvCxnSpPr>
          <p:nvPr/>
        </p:nvCxnSpPr>
        <p:spPr>
          <a:xfrm flipH="1">
            <a:off x="4354983" y="2111615"/>
            <a:ext cx="3297233" cy="38864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322F5DB-877C-8809-04A4-493CC4ADAA46}"/>
              </a:ext>
            </a:extLst>
          </p:cNvPr>
          <p:cNvCxnSpPr>
            <a:stCxn id="15" idx="2"/>
            <a:endCxn id="8" idx="3"/>
          </p:cNvCxnSpPr>
          <p:nvPr/>
        </p:nvCxnSpPr>
        <p:spPr>
          <a:xfrm flipH="1">
            <a:off x="4105557" y="1801510"/>
            <a:ext cx="2504535" cy="145413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3FC0328-B9D6-CCDC-99C5-1A3DC060FF2A}"/>
              </a:ext>
            </a:extLst>
          </p:cNvPr>
          <p:cNvCxnSpPr>
            <a:stCxn id="14" idx="2"/>
            <a:endCxn id="8" idx="3"/>
          </p:cNvCxnSpPr>
          <p:nvPr/>
        </p:nvCxnSpPr>
        <p:spPr>
          <a:xfrm flipH="1">
            <a:off x="4105557" y="1801511"/>
            <a:ext cx="1454256" cy="145413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5E0A1CC-047C-A467-2567-B5281E97D6EC}"/>
              </a:ext>
            </a:extLst>
          </p:cNvPr>
          <p:cNvCxnSpPr>
            <a:stCxn id="17" idx="2"/>
            <a:endCxn id="2" idx="3"/>
          </p:cNvCxnSpPr>
          <p:nvPr/>
        </p:nvCxnSpPr>
        <p:spPr>
          <a:xfrm flipH="1">
            <a:off x="4116756" y="2105269"/>
            <a:ext cx="397491" cy="190994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6F8D1C3-6617-E459-3528-62D9044178BB}"/>
              </a:ext>
            </a:extLst>
          </p:cNvPr>
          <p:cNvCxnSpPr>
            <a:stCxn id="10" idx="3"/>
            <a:endCxn id="12" idx="3"/>
          </p:cNvCxnSpPr>
          <p:nvPr/>
        </p:nvCxnSpPr>
        <p:spPr>
          <a:xfrm flipH="1">
            <a:off x="4354981" y="2500263"/>
            <a:ext cx="2" cy="226740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1E5EA9-509F-C190-9C35-BF3652228315}"/>
              </a:ext>
            </a:extLst>
          </p:cNvPr>
          <p:cNvCxnSpPr>
            <a:stCxn id="8" idx="3"/>
            <a:endCxn id="18" idx="0"/>
          </p:cNvCxnSpPr>
          <p:nvPr/>
        </p:nvCxnSpPr>
        <p:spPr>
          <a:xfrm>
            <a:off x="4105557" y="3255643"/>
            <a:ext cx="408691" cy="190702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55F4E20-E055-7659-E576-00BD75E4779E}"/>
              </a:ext>
            </a:extLst>
          </p:cNvPr>
          <p:cNvCxnSpPr>
            <a:stCxn id="2" idx="3"/>
            <a:endCxn id="19" idx="0"/>
          </p:cNvCxnSpPr>
          <p:nvPr/>
        </p:nvCxnSpPr>
        <p:spPr>
          <a:xfrm>
            <a:off x="4116756" y="4015209"/>
            <a:ext cx="1445414" cy="143112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B594EA1-1511-A6D6-62B5-199C3BE70F24}"/>
              </a:ext>
            </a:extLst>
          </p:cNvPr>
          <p:cNvCxnSpPr>
            <a:stCxn id="12" idx="3"/>
            <a:endCxn id="22" idx="0"/>
          </p:cNvCxnSpPr>
          <p:nvPr/>
        </p:nvCxnSpPr>
        <p:spPr>
          <a:xfrm>
            <a:off x="4354981" y="4767670"/>
            <a:ext cx="2255112" cy="67714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EE3C95A-A89D-5692-C6F4-374EE455A011}"/>
              </a:ext>
            </a:extLst>
          </p:cNvPr>
          <p:cNvCxnSpPr>
            <a:stCxn id="18" idx="0"/>
            <a:endCxn id="21" idx="0"/>
          </p:cNvCxnSpPr>
          <p:nvPr/>
        </p:nvCxnSpPr>
        <p:spPr>
          <a:xfrm flipV="1">
            <a:off x="4514248" y="5161140"/>
            <a:ext cx="3140819" cy="152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044CA4-7530-C434-6E1C-6350D054C30D}"/>
              </a:ext>
            </a:extLst>
          </p:cNvPr>
          <p:cNvCxnSpPr>
            <a:stCxn id="19" idx="0"/>
            <a:endCxn id="91" idx="1"/>
          </p:cNvCxnSpPr>
          <p:nvPr/>
        </p:nvCxnSpPr>
        <p:spPr>
          <a:xfrm flipV="1">
            <a:off x="5562170" y="4767670"/>
            <a:ext cx="2258137" cy="67866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DBDE25B-C2E9-718A-ED90-735293A6A5C9}"/>
              </a:ext>
            </a:extLst>
          </p:cNvPr>
          <p:cNvCxnSpPr>
            <a:stCxn id="22" idx="0"/>
            <a:endCxn id="16" idx="1"/>
          </p:cNvCxnSpPr>
          <p:nvPr/>
        </p:nvCxnSpPr>
        <p:spPr>
          <a:xfrm flipV="1">
            <a:off x="6610093" y="4019012"/>
            <a:ext cx="1451937" cy="1425798"/>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DC9E6919-E1A3-6686-66E3-14BD9C84C166}"/>
              </a:ext>
            </a:extLst>
          </p:cNvPr>
          <p:cNvCxnSpPr>
            <a:stCxn id="21" idx="0"/>
            <a:endCxn id="20" idx="1"/>
          </p:cNvCxnSpPr>
          <p:nvPr/>
        </p:nvCxnSpPr>
        <p:spPr>
          <a:xfrm flipV="1">
            <a:off x="7655067" y="3255643"/>
            <a:ext cx="408234" cy="190549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E78C46E5-6881-CC30-6EC9-8F41C156DB1C}"/>
              </a:ext>
            </a:extLst>
          </p:cNvPr>
          <p:cNvCxnSpPr>
            <a:stCxn id="91" idx="1"/>
            <a:endCxn id="39" idx="1"/>
          </p:cNvCxnSpPr>
          <p:nvPr/>
        </p:nvCxnSpPr>
        <p:spPr>
          <a:xfrm flipV="1">
            <a:off x="7820307" y="2505086"/>
            <a:ext cx="16712" cy="2262584"/>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DDB7B85-5AAA-2C0F-7514-ECC23D6C0576}"/>
              </a:ext>
            </a:extLst>
          </p:cNvPr>
          <p:cNvCxnSpPr>
            <a:stCxn id="16" idx="1"/>
            <a:endCxn id="203" idx="2"/>
          </p:cNvCxnSpPr>
          <p:nvPr/>
        </p:nvCxnSpPr>
        <p:spPr>
          <a:xfrm flipH="1" flipV="1">
            <a:off x="7652216" y="2111615"/>
            <a:ext cx="409814" cy="190739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691E8416-5E5A-73FB-E64E-1BA7F74761C1}"/>
              </a:ext>
            </a:extLst>
          </p:cNvPr>
          <p:cNvCxnSpPr>
            <a:stCxn id="20" idx="1"/>
            <a:endCxn id="15" idx="2"/>
          </p:cNvCxnSpPr>
          <p:nvPr/>
        </p:nvCxnSpPr>
        <p:spPr>
          <a:xfrm flipH="1" flipV="1">
            <a:off x="6610092" y="1801510"/>
            <a:ext cx="1453209" cy="145413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CBEE082-7003-C416-33E4-4EBE91D986B1}"/>
              </a:ext>
            </a:extLst>
          </p:cNvPr>
          <p:cNvCxnSpPr>
            <a:stCxn id="39" idx="1"/>
            <a:endCxn id="14" idx="2"/>
          </p:cNvCxnSpPr>
          <p:nvPr/>
        </p:nvCxnSpPr>
        <p:spPr>
          <a:xfrm flipH="1" flipV="1">
            <a:off x="5559813" y="1801511"/>
            <a:ext cx="2277206" cy="70357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296790ED-6216-A1A2-7349-AD4832C4574A}"/>
              </a:ext>
            </a:extLst>
          </p:cNvPr>
          <p:cNvCxnSpPr>
            <a:stCxn id="203" idx="2"/>
            <a:endCxn id="17" idx="2"/>
          </p:cNvCxnSpPr>
          <p:nvPr/>
        </p:nvCxnSpPr>
        <p:spPr>
          <a:xfrm flipH="1" flipV="1">
            <a:off x="4514247" y="2105269"/>
            <a:ext cx="3137969" cy="634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9CD40A3A-103D-C9DD-73BC-EFA02D57F247}"/>
              </a:ext>
            </a:extLst>
          </p:cNvPr>
          <p:cNvCxnSpPr>
            <a:stCxn id="15" idx="2"/>
            <a:endCxn id="10" idx="3"/>
          </p:cNvCxnSpPr>
          <p:nvPr/>
        </p:nvCxnSpPr>
        <p:spPr>
          <a:xfrm flipH="1">
            <a:off x="4354983" y="1801510"/>
            <a:ext cx="2255109" cy="6987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25633C3E-DD3A-6CA8-474B-9B032688D19A}"/>
              </a:ext>
            </a:extLst>
          </p:cNvPr>
          <p:cNvCxnSpPr>
            <a:stCxn id="14" idx="2"/>
            <a:endCxn id="10" idx="3"/>
          </p:cNvCxnSpPr>
          <p:nvPr/>
        </p:nvCxnSpPr>
        <p:spPr>
          <a:xfrm flipH="1">
            <a:off x="4354983" y="1801511"/>
            <a:ext cx="1204830" cy="6987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95C8AA61-9C9E-D974-A5FA-69583EEF3920}"/>
              </a:ext>
            </a:extLst>
          </p:cNvPr>
          <p:cNvCxnSpPr>
            <a:stCxn id="17" idx="2"/>
            <a:endCxn id="8" idx="3"/>
          </p:cNvCxnSpPr>
          <p:nvPr/>
        </p:nvCxnSpPr>
        <p:spPr>
          <a:xfrm flipH="1">
            <a:off x="4105557" y="2105269"/>
            <a:ext cx="408690" cy="115037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3AF8B2EA-AC79-5A23-35E4-CC45E17C4B6D}"/>
              </a:ext>
            </a:extLst>
          </p:cNvPr>
          <p:cNvCxnSpPr>
            <a:stCxn id="10" idx="3"/>
            <a:endCxn id="2" idx="3"/>
          </p:cNvCxnSpPr>
          <p:nvPr/>
        </p:nvCxnSpPr>
        <p:spPr>
          <a:xfrm flipH="1">
            <a:off x="4116756" y="2500263"/>
            <a:ext cx="238227" cy="151494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A905A067-35AF-6F65-C2A1-0D9D49DD1474}"/>
              </a:ext>
            </a:extLst>
          </p:cNvPr>
          <p:cNvCxnSpPr>
            <a:stCxn id="8" idx="3"/>
            <a:endCxn id="12" idx="3"/>
          </p:cNvCxnSpPr>
          <p:nvPr/>
        </p:nvCxnSpPr>
        <p:spPr>
          <a:xfrm>
            <a:off x="4105557" y="3255643"/>
            <a:ext cx="249424" cy="151202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1F6301D5-CD45-5076-F9AE-ADB3EEF6B005}"/>
              </a:ext>
            </a:extLst>
          </p:cNvPr>
          <p:cNvCxnSpPr>
            <a:stCxn id="2" idx="3"/>
            <a:endCxn id="18" idx="0"/>
          </p:cNvCxnSpPr>
          <p:nvPr/>
        </p:nvCxnSpPr>
        <p:spPr>
          <a:xfrm>
            <a:off x="4116756" y="4015209"/>
            <a:ext cx="397492" cy="114745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C55BB77D-A7AB-71F2-27C5-4527BB856442}"/>
              </a:ext>
            </a:extLst>
          </p:cNvPr>
          <p:cNvCxnSpPr>
            <a:stCxn id="12" idx="3"/>
            <a:endCxn id="19" idx="0"/>
          </p:cNvCxnSpPr>
          <p:nvPr/>
        </p:nvCxnSpPr>
        <p:spPr>
          <a:xfrm>
            <a:off x="4354981" y="4767670"/>
            <a:ext cx="1207189" cy="67866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717D9924-A068-6330-A9A0-EF3E4B41C826}"/>
              </a:ext>
            </a:extLst>
          </p:cNvPr>
          <p:cNvCxnSpPr>
            <a:stCxn id="18" idx="0"/>
            <a:endCxn id="22" idx="0"/>
          </p:cNvCxnSpPr>
          <p:nvPr/>
        </p:nvCxnSpPr>
        <p:spPr>
          <a:xfrm>
            <a:off x="4514248" y="5162665"/>
            <a:ext cx="2095845" cy="28214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1EFBDDB-23E3-4FF2-BDA9-5729ABC70A80}"/>
              </a:ext>
            </a:extLst>
          </p:cNvPr>
          <p:cNvCxnSpPr>
            <a:stCxn id="19" idx="0"/>
            <a:endCxn id="21" idx="0"/>
          </p:cNvCxnSpPr>
          <p:nvPr/>
        </p:nvCxnSpPr>
        <p:spPr>
          <a:xfrm flipV="1">
            <a:off x="5562170" y="5161140"/>
            <a:ext cx="2092897" cy="28519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033E3362-FFA4-55FD-9966-D3EAD8D233D8}"/>
              </a:ext>
            </a:extLst>
          </p:cNvPr>
          <p:cNvCxnSpPr>
            <a:stCxn id="22" idx="0"/>
            <a:endCxn id="91" idx="1"/>
          </p:cNvCxnSpPr>
          <p:nvPr/>
        </p:nvCxnSpPr>
        <p:spPr>
          <a:xfrm flipV="1">
            <a:off x="6610093" y="4767670"/>
            <a:ext cx="1210214" cy="67714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0781331-CFA3-3752-13CA-5DF5A22AEB73}"/>
              </a:ext>
            </a:extLst>
          </p:cNvPr>
          <p:cNvCxnSpPr>
            <a:stCxn id="21" idx="0"/>
            <a:endCxn id="16" idx="1"/>
          </p:cNvCxnSpPr>
          <p:nvPr/>
        </p:nvCxnSpPr>
        <p:spPr>
          <a:xfrm flipV="1">
            <a:off x="7655067" y="4019012"/>
            <a:ext cx="406963" cy="114212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916C9DFB-88E1-2A2A-AB7E-7D7FF787CA86}"/>
              </a:ext>
            </a:extLst>
          </p:cNvPr>
          <p:cNvCxnSpPr>
            <a:stCxn id="91" idx="1"/>
            <a:endCxn id="20" idx="1"/>
          </p:cNvCxnSpPr>
          <p:nvPr/>
        </p:nvCxnSpPr>
        <p:spPr>
          <a:xfrm flipV="1">
            <a:off x="7820307" y="3255643"/>
            <a:ext cx="242994" cy="151202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86B4965-B1E7-3B70-1A4A-9E22EA866256}"/>
              </a:ext>
            </a:extLst>
          </p:cNvPr>
          <p:cNvCxnSpPr>
            <a:stCxn id="16" idx="1"/>
            <a:endCxn id="39" idx="1"/>
          </p:cNvCxnSpPr>
          <p:nvPr/>
        </p:nvCxnSpPr>
        <p:spPr>
          <a:xfrm flipH="1" flipV="1">
            <a:off x="7837019" y="2505086"/>
            <a:ext cx="225011" cy="151392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A53BB5B9-27AC-4EBA-0135-24E18AB6484A}"/>
              </a:ext>
            </a:extLst>
          </p:cNvPr>
          <p:cNvCxnSpPr>
            <a:stCxn id="20" idx="1"/>
            <a:endCxn id="203" idx="2"/>
          </p:cNvCxnSpPr>
          <p:nvPr/>
        </p:nvCxnSpPr>
        <p:spPr>
          <a:xfrm flipH="1" flipV="1">
            <a:off x="7652216" y="2111615"/>
            <a:ext cx="411085" cy="114402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B22C67E-EBF7-77DF-5E29-FCDEB4C52AFD}"/>
              </a:ext>
            </a:extLst>
          </p:cNvPr>
          <p:cNvCxnSpPr>
            <a:stCxn id="39" idx="1"/>
            <a:endCxn id="15" idx="2"/>
          </p:cNvCxnSpPr>
          <p:nvPr/>
        </p:nvCxnSpPr>
        <p:spPr>
          <a:xfrm flipH="1" flipV="1">
            <a:off x="6610092" y="1801510"/>
            <a:ext cx="1226927" cy="70357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3E61325C-AFD9-F967-090C-4FADBFB5C214}"/>
              </a:ext>
            </a:extLst>
          </p:cNvPr>
          <p:cNvCxnSpPr>
            <a:stCxn id="203" idx="2"/>
            <a:endCxn id="14" idx="2"/>
          </p:cNvCxnSpPr>
          <p:nvPr/>
        </p:nvCxnSpPr>
        <p:spPr>
          <a:xfrm flipH="1" flipV="1">
            <a:off x="5559813" y="1801511"/>
            <a:ext cx="2092403" cy="31010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BBB66F38-B2AC-02AF-75D5-F0BBCB120E4C}"/>
              </a:ext>
            </a:extLst>
          </p:cNvPr>
          <p:cNvCxnSpPr>
            <a:stCxn id="15" idx="2"/>
            <a:endCxn id="17" idx="2"/>
          </p:cNvCxnSpPr>
          <p:nvPr/>
        </p:nvCxnSpPr>
        <p:spPr>
          <a:xfrm flipH="1">
            <a:off x="4514247" y="1801510"/>
            <a:ext cx="2095845" cy="30375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97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anim calcmode="lin" valueType="num">
                                      <p:cBhvr>
                                        <p:cTn id="8" dur="4000" fill="hold"/>
                                        <p:tgtEl>
                                          <p:spTgt spid="2"/>
                                        </p:tgtEl>
                                        <p:attrNameLst>
                                          <p:attrName>style.rotation</p:attrName>
                                        </p:attrNameLst>
                                      </p:cBhvr>
                                      <p:tavLst>
                                        <p:tav tm="0">
                                          <p:val>
                                            <p:fltVal val="720"/>
                                          </p:val>
                                        </p:tav>
                                        <p:tav tm="100000">
                                          <p:val>
                                            <p:fltVal val="0"/>
                                          </p:val>
                                        </p:tav>
                                      </p:tavLst>
                                    </p:anim>
                                    <p:anim calcmode="lin" valueType="num">
                                      <p:cBhvr>
                                        <p:cTn id="9" dur="4000" fill="hold"/>
                                        <p:tgtEl>
                                          <p:spTgt spid="2"/>
                                        </p:tgtEl>
                                        <p:attrNameLst>
                                          <p:attrName>ppt_h</p:attrName>
                                        </p:attrNameLst>
                                      </p:cBhvr>
                                      <p:tavLst>
                                        <p:tav tm="0">
                                          <p:val>
                                            <p:fltVal val="0"/>
                                          </p:val>
                                        </p:tav>
                                        <p:tav tm="100000">
                                          <p:val>
                                            <p:strVal val="#ppt_h"/>
                                          </p:val>
                                        </p:tav>
                                      </p:tavLst>
                                    </p:anim>
                                    <p:anim calcmode="lin" valueType="num">
                                      <p:cBhvr>
                                        <p:cTn id="10" dur="4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4000"/>
                                        <p:tgtEl>
                                          <p:spTgt spid="8"/>
                                        </p:tgtEl>
                                      </p:cBhvr>
                                    </p:animEffect>
                                    <p:anim calcmode="lin" valueType="num">
                                      <p:cBhvr>
                                        <p:cTn id="14" dur="4000" fill="hold"/>
                                        <p:tgtEl>
                                          <p:spTgt spid="8"/>
                                        </p:tgtEl>
                                        <p:attrNameLst>
                                          <p:attrName>style.rotation</p:attrName>
                                        </p:attrNameLst>
                                      </p:cBhvr>
                                      <p:tavLst>
                                        <p:tav tm="0">
                                          <p:val>
                                            <p:fltVal val="720"/>
                                          </p:val>
                                        </p:tav>
                                        <p:tav tm="100000">
                                          <p:val>
                                            <p:fltVal val="0"/>
                                          </p:val>
                                        </p:tav>
                                      </p:tavLst>
                                    </p:anim>
                                    <p:anim calcmode="lin" valueType="num">
                                      <p:cBhvr>
                                        <p:cTn id="15" dur="4000" fill="hold"/>
                                        <p:tgtEl>
                                          <p:spTgt spid="8"/>
                                        </p:tgtEl>
                                        <p:attrNameLst>
                                          <p:attrName>ppt_h</p:attrName>
                                        </p:attrNameLst>
                                      </p:cBhvr>
                                      <p:tavLst>
                                        <p:tav tm="0">
                                          <p:val>
                                            <p:fltVal val="0"/>
                                          </p:val>
                                        </p:tav>
                                        <p:tav tm="100000">
                                          <p:val>
                                            <p:strVal val="#ppt_h"/>
                                          </p:val>
                                        </p:tav>
                                      </p:tavLst>
                                    </p:anim>
                                    <p:anim calcmode="lin" valueType="num">
                                      <p:cBhvr>
                                        <p:cTn id="16" dur="4000" fill="hold"/>
                                        <p:tgtEl>
                                          <p:spTgt spid="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4000"/>
                                        <p:tgtEl>
                                          <p:spTgt spid="10"/>
                                        </p:tgtEl>
                                      </p:cBhvr>
                                    </p:animEffect>
                                    <p:anim calcmode="lin" valueType="num">
                                      <p:cBhvr>
                                        <p:cTn id="20" dur="4000" fill="hold"/>
                                        <p:tgtEl>
                                          <p:spTgt spid="10"/>
                                        </p:tgtEl>
                                        <p:attrNameLst>
                                          <p:attrName>style.rotation</p:attrName>
                                        </p:attrNameLst>
                                      </p:cBhvr>
                                      <p:tavLst>
                                        <p:tav tm="0">
                                          <p:val>
                                            <p:fltVal val="720"/>
                                          </p:val>
                                        </p:tav>
                                        <p:tav tm="100000">
                                          <p:val>
                                            <p:fltVal val="0"/>
                                          </p:val>
                                        </p:tav>
                                      </p:tavLst>
                                    </p:anim>
                                    <p:anim calcmode="lin" valueType="num">
                                      <p:cBhvr>
                                        <p:cTn id="21" dur="4000" fill="hold"/>
                                        <p:tgtEl>
                                          <p:spTgt spid="10"/>
                                        </p:tgtEl>
                                        <p:attrNameLst>
                                          <p:attrName>ppt_h</p:attrName>
                                        </p:attrNameLst>
                                      </p:cBhvr>
                                      <p:tavLst>
                                        <p:tav tm="0">
                                          <p:val>
                                            <p:fltVal val="0"/>
                                          </p:val>
                                        </p:tav>
                                        <p:tav tm="100000">
                                          <p:val>
                                            <p:strVal val="#ppt_h"/>
                                          </p:val>
                                        </p:tav>
                                      </p:tavLst>
                                    </p:anim>
                                    <p:anim calcmode="lin" valueType="num">
                                      <p:cBhvr>
                                        <p:cTn id="22" dur="4000" fill="hold"/>
                                        <p:tgtEl>
                                          <p:spTgt spid="1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4000"/>
                                        <p:tgtEl>
                                          <p:spTgt spid="12"/>
                                        </p:tgtEl>
                                      </p:cBhvr>
                                    </p:animEffect>
                                    <p:anim calcmode="lin" valueType="num">
                                      <p:cBhvr>
                                        <p:cTn id="26" dur="4000" fill="hold"/>
                                        <p:tgtEl>
                                          <p:spTgt spid="12"/>
                                        </p:tgtEl>
                                        <p:attrNameLst>
                                          <p:attrName>style.rotation</p:attrName>
                                        </p:attrNameLst>
                                      </p:cBhvr>
                                      <p:tavLst>
                                        <p:tav tm="0">
                                          <p:val>
                                            <p:fltVal val="720"/>
                                          </p:val>
                                        </p:tav>
                                        <p:tav tm="100000">
                                          <p:val>
                                            <p:fltVal val="0"/>
                                          </p:val>
                                        </p:tav>
                                      </p:tavLst>
                                    </p:anim>
                                    <p:anim calcmode="lin" valueType="num">
                                      <p:cBhvr>
                                        <p:cTn id="27" dur="4000" fill="hold"/>
                                        <p:tgtEl>
                                          <p:spTgt spid="12"/>
                                        </p:tgtEl>
                                        <p:attrNameLst>
                                          <p:attrName>ppt_h</p:attrName>
                                        </p:attrNameLst>
                                      </p:cBhvr>
                                      <p:tavLst>
                                        <p:tav tm="0">
                                          <p:val>
                                            <p:fltVal val="0"/>
                                          </p:val>
                                        </p:tav>
                                        <p:tav tm="100000">
                                          <p:val>
                                            <p:strVal val="#ppt_h"/>
                                          </p:val>
                                        </p:tav>
                                      </p:tavLst>
                                    </p:anim>
                                    <p:anim calcmode="lin" valueType="num">
                                      <p:cBhvr>
                                        <p:cTn id="28" dur="4000" fill="hold"/>
                                        <p:tgtEl>
                                          <p:spTgt spid="1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anim calcmode="lin" valueType="num">
                                      <p:cBhvr>
                                        <p:cTn id="32" dur="4000" fill="hold"/>
                                        <p:tgtEl>
                                          <p:spTgt spid="14"/>
                                        </p:tgtEl>
                                        <p:attrNameLst>
                                          <p:attrName>style.rotation</p:attrName>
                                        </p:attrNameLst>
                                      </p:cBhvr>
                                      <p:tavLst>
                                        <p:tav tm="0">
                                          <p:val>
                                            <p:fltVal val="720"/>
                                          </p:val>
                                        </p:tav>
                                        <p:tav tm="100000">
                                          <p:val>
                                            <p:fltVal val="0"/>
                                          </p:val>
                                        </p:tav>
                                      </p:tavLst>
                                    </p:anim>
                                    <p:anim calcmode="lin" valueType="num">
                                      <p:cBhvr>
                                        <p:cTn id="33" dur="4000" fill="hold"/>
                                        <p:tgtEl>
                                          <p:spTgt spid="14"/>
                                        </p:tgtEl>
                                        <p:attrNameLst>
                                          <p:attrName>ppt_h</p:attrName>
                                        </p:attrNameLst>
                                      </p:cBhvr>
                                      <p:tavLst>
                                        <p:tav tm="0">
                                          <p:val>
                                            <p:fltVal val="0"/>
                                          </p:val>
                                        </p:tav>
                                        <p:tav tm="100000">
                                          <p:val>
                                            <p:strVal val="#ppt_h"/>
                                          </p:val>
                                        </p:tav>
                                      </p:tavLst>
                                    </p:anim>
                                    <p:anim calcmode="lin" valueType="num">
                                      <p:cBhvr>
                                        <p:cTn id="34" dur="4000" fill="hold"/>
                                        <p:tgtEl>
                                          <p:spTgt spid="14"/>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4000"/>
                                        <p:tgtEl>
                                          <p:spTgt spid="15"/>
                                        </p:tgtEl>
                                      </p:cBhvr>
                                    </p:animEffect>
                                    <p:anim calcmode="lin" valueType="num">
                                      <p:cBhvr>
                                        <p:cTn id="38" dur="4000" fill="hold"/>
                                        <p:tgtEl>
                                          <p:spTgt spid="15"/>
                                        </p:tgtEl>
                                        <p:attrNameLst>
                                          <p:attrName>style.rotation</p:attrName>
                                        </p:attrNameLst>
                                      </p:cBhvr>
                                      <p:tavLst>
                                        <p:tav tm="0">
                                          <p:val>
                                            <p:fltVal val="720"/>
                                          </p:val>
                                        </p:tav>
                                        <p:tav tm="100000">
                                          <p:val>
                                            <p:fltVal val="0"/>
                                          </p:val>
                                        </p:tav>
                                      </p:tavLst>
                                    </p:anim>
                                    <p:anim calcmode="lin" valueType="num">
                                      <p:cBhvr>
                                        <p:cTn id="39" dur="4000" fill="hold"/>
                                        <p:tgtEl>
                                          <p:spTgt spid="15"/>
                                        </p:tgtEl>
                                        <p:attrNameLst>
                                          <p:attrName>ppt_h</p:attrName>
                                        </p:attrNameLst>
                                      </p:cBhvr>
                                      <p:tavLst>
                                        <p:tav tm="0">
                                          <p:val>
                                            <p:fltVal val="0"/>
                                          </p:val>
                                        </p:tav>
                                        <p:tav tm="100000">
                                          <p:val>
                                            <p:strVal val="#ppt_h"/>
                                          </p:val>
                                        </p:tav>
                                      </p:tavLst>
                                    </p:anim>
                                    <p:anim calcmode="lin" valueType="num">
                                      <p:cBhvr>
                                        <p:cTn id="40" dur="4000" fill="hold"/>
                                        <p:tgtEl>
                                          <p:spTgt spid="15"/>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4000"/>
                                        <p:tgtEl>
                                          <p:spTgt spid="16"/>
                                        </p:tgtEl>
                                      </p:cBhvr>
                                    </p:animEffect>
                                    <p:anim calcmode="lin" valueType="num">
                                      <p:cBhvr>
                                        <p:cTn id="44" dur="4000" fill="hold"/>
                                        <p:tgtEl>
                                          <p:spTgt spid="16"/>
                                        </p:tgtEl>
                                        <p:attrNameLst>
                                          <p:attrName>style.rotation</p:attrName>
                                        </p:attrNameLst>
                                      </p:cBhvr>
                                      <p:tavLst>
                                        <p:tav tm="0">
                                          <p:val>
                                            <p:fltVal val="720"/>
                                          </p:val>
                                        </p:tav>
                                        <p:tav tm="100000">
                                          <p:val>
                                            <p:fltVal val="0"/>
                                          </p:val>
                                        </p:tav>
                                      </p:tavLst>
                                    </p:anim>
                                    <p:anim calcmode="lin" valueType="num">
                                      <p:cBhvr>
                                        <p:cTn id="45" dur="4000" fill="hold"/>
                                        <p:tgtEl>
                                          <p:spTgt spid="16"/>
                                        </p:tgtEl>
                                        <p:attrNameLst>
                                          <p:attrName>ppt_h</p:attrName>
                                        </p:attrNameLst>
                                      </p:cBhvr>
                                      <p:tavLst>
                                        <p:tav tm="0">
                                          <p:val>
                                            <p:fltVal val="0"/>
                                          </p:val>
                                        </p:tav>
                                        <p:tav tm="100000">
                                          <p:val>
                                            <p:strVal val="#ppt_h"/>
                                          </p:val>
                                        </p:tav>
                                      </p:tavLst>
                                    </p:anim>
                                    <p:anim calcmode="lin" valueType="num">
                                      <p:cBhvr>
                                        <p:cTn id="46" dur="4000" fill="hold"/>
                                        <p:tgtEl>
                                          <p:spTgt spid="16"/>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4000"/>
                                        <p:tgtEl>
                                          <p:spTgt spid="17"/>
                                        </p:tgtEl>
                                      </p:cBhvr>
                                    </p:animEffect>
                                    <p:anim calcmode="lin" valueType="num">
                                      <p:cBhvr>
                                        <p:cTn id="50" dur="4000" fill="hold"/>
                                        <p:tgtEl>
                                          <p:spTgt spid="17"/>
                                        </p:tgtEl>
                                        <p:attrNameLst>
                                          <p:attrName>style.rotation</p:attrName>
                                        </p:attrNameLst>
                                      </p:cBhvr>
                                      <p:tavLst>
                                        <p:tav tm="0">
                                          <p:val>
                                            <p:fltVal val="720"/>
                                          </p:val>
                                        </p:tav>
                                        <p:tav tm="100000">
                                          <p:val>
                                            <p:fltVal val="0"/>
                                          </p:val>
                                        </p:tav>
                                      </p:tavLst>
                                    </p:anim>
                                    <p:anim calcmode="lin" valueType="num">
                                      <p:cBhvr>
                                        <p:cTn id="51" dur="4000" fill="hold"/>
                                        <p:tgtEl>
                                          <p:spTgt spid="17"/>
                                        </p:tgtEl>
                                        <p:attrNameLst>
                                          <p:attrName>ppt_h</p:attrName>
                                        </p:attrNameLst>
                                      </p:cBhvr>
                                      <p:tavLst>
                                        <p:tav tm="0">
                                          <p:val>
                                            <p:fltVal val="0"/>
                                          </p:val>
                                        </p:tav>
                                        <p:tav tm="100000">
                                          <p:val>
                                            <p:strVal val="#ppt_h"/>
                                          </p:val>
                                        </p:tav>
                                      </p:tavLst>
                                    </p:anim>
                                    <p:anim calcmode="lin" valueType="num">
                                      <p:cBhvr>
                                        <p:cTn id="52" dur="4000" fill="hold"/>
                                        <p:tgtEl>
                                          <p:spTgt spid="17"/>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4000"/>
                                        <p:tgtEl>
                                          <p:spTgt spid="18"/>
                                        </p:tgtEl>
                                      </p:cBhvr>
                                    </p:animEffect>
                                    <p:anim calcmode="lin" valueType="num">
                                      <p:cBhvr>
                                        <p:cTn id="56" dur="4000" fill="hold"/>
                                        <p:tgtEl>
                                          <p:spTgt spid="18"/>
                                        </p:tgtEl>
                                        <p:attrNameLst>
                                          <p:attrName>style.rotation</p:attrName>
                                        </p:attrNameLst>
                                      </p:cBhvr>
                                      <p:tavLst>
                                        <p:tav tm="0">
                                          <p:val>
                                            <p:fltVal val="720"/>
                                          </p:val>
                                        </p:tav>
                                        <p:tav tm="100000">
                                          <p:val>
                                            <p:fltVal val="0"/>
                                          </p:val>
                                        </p:tav>
                                      </p:tavLst>
                                    </p:anim>
                                    <p:anim calcmode="lin" valueType="num">
                                      <p:cBhvr>
                                        <p:cTn id="57" dur="4000" fill="hold"/>
                                        <p:tgtEl>
                                          <p:spTgt spid="18"/>
                                        </p:tgtEl>
                                        <p:attrNameLst>
                                          <p:attrName>ppt_h</p:attrName>
                                        </p:attrNameLst>
                                      </p:cBhvr>
                                      <p:tavLst>
                                        <p:tav tm="0">
                                          <p:val>
                                            <p:fltVal val="0"/>
                                          </p:val>
                                        </p:tav>
                                        <p:tav tm="100000">
                                          <p:val>
                                            <p:strVal val="#ppt_h"/>
                                          </p:val>
                                        </p:tav>
                                      </p:tavLst>
                                    </p:anim>
                                    <p:anim calcmode="lin" valueType="num">
                                      <p:cBhvr>
                                        <p:cTn id="58" dur="4000" fill="hold"/>
                                        <p:tgtEl>
                                          <p:spTgt spid="18"/>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4000"/>
                                        <p:tgtEl>
                                          <p:spTgt spid="19"/>
                                        </p:tgtEl>
                                      </p:cBhvr>
                                    </p:animEffect>
                                    <p:anim calcmode="lin" valueType="num">
                                      <p:cBhvr>
                                        <p:cTn id="62" dur="4000" fill="hold"/>
                                        <p:tgtEl>
                                          <p:spTgt spid="19"/>
                                        </p:tgtEl>
                                        <p:attrNameLst>
                                          <p:attrName>style.rotation</p:attrName>
                                        </p:attrNameLst>
                                      </p:cBhvr>
                                      <p:tavLst>
                                        <p:tav tm="0">
                                          <p:val>
                                            <p:fltVal val="720"/>
                                          </p:val>
                                        </p:tav>
                                        <p:tav tm="100000">
                                          <p:val>
                                            <p:fltVal val="0"/>
                                          </p:val>
                                        </p:tav>
                                      </p:tavLst>
                                    </p:anim>
                                    <p:anim calcmode="lin" valueType="num">
                                      <p:cBhvr>
                                        <p:cTn id="63" dur="4000" fill="hold"/>
                                        <p:tgtEl>
                                          <p:spTgt spid="19"/>
                                        </p:tgtEl>
                                        <p:attrNameLst>
                                          <p:attrName>ppt_h</p:attrName>
                                        </p:attrNameLst>
                                      </p:cBhvr>
                                      <p:tavLst>
                                        <p:tav tm="0">
                                          <p:val>
                                            <p:fltVal val="0"/>
                                          </p:val>
                                        </p:tav>
                                        <p:tav tm="100000">
                                          <p:val>
                                            <p:strVal val="#ppt_h"/>
                                          </p:val>
                                        </p:tav>
                                      </p:tavLst>
                                    </p:anim>
                                    <p:anim calcmode="lin" valueType="num">
                                      <p:cBhvr>
                                        <p:cTn id="64" dur="4000" fill="hold"/>
                                        <p:tgtEl>
                                          <p:spTgt spid="19"/>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4000"/>
                                        <p:tgtEl>
                                          <p:spTgt spid="20"/>
                                        </p:tgtEl>
                                      </p:cBhvr>
                                    </p:animEffect>
                                    <p:anim calcmode="lin" valueType="num">
                                      <p:cBhvr>
                                        <p:cTn id="68" dur="4000" fill="hold"/>
                                        <p:tgtEl>
                                          <p:spTgt spid="20"/>
                                        </p:tgtEl>
                                        <p:attrNameLst>
                                          <p:attrName>style.rotation</p:attrName>
                                        </p:attrNameLst>
                                      </p:cBhvr>
                                      <p:tavLst>
                                        <p:tav tm="0">
                                          <p:val>
                                            <p:fltVal val="720"/>
                                          </p:val>
                                        </p:tav>
                                        <p:tav tm="100000">
                                          <p:val>
                                            <p:fltVal val="0"/>
                                          </p:val>
                                        </p:tav>
                                      </p:tavLst>
                                    </p:anim>
                                    <p:anim calcmode="lin" valueType="num">
                                      <p:cBhvr>
                                        <p:cTn id="69" dur="4000" fill="hold"/>
                                        <p:tgtEl>
                                          <p:spTgt spid="20"/>
                                        </p:tgtEl>
                                        <p:attrNameLst>
                                          <p:attrName>ppt_h</p:attrName>
                                        </p:attrNameLst>
                                      </p:cBhvr>
                                      <p:tavLst>
                                        <p:tav tm="0">
                                          <p:val>
                                            <p:fltVal val="0"/>
                                          </p:val>
                                        </p:tav>
                                        <p:tav tm="100000">
                                          <p:val>
                                            <p:strVal val="#ppt_h"/>
                                          </p:val>
                                        </p:tav>
                                      </p:tavLst>
                                    </p:anim>
                                    <p:anim calcmode="lin" valueType="num">
                                      <p:cBhvr>
                                        <p:cTn id="70" dur="4000" fill="hold"/>
                                        <p:tgtEl>
                                          <p:spTgt spid="2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4000"/>
                                        <p:tgtEl>
                                          <p:spTgt spid="21"/>
                                        </p:tgtEl>
                                      </p:cBhvr>
                                    </p:animEffect>
                                    <p:anim calcmode="lin" valueType="num">
                                      <p:cBhvr>
                                        <p:cTn id="74" dur="4000" fill="hold"/>
                                        <p:tgtEl>
                                          <p:spTgt spid="21"/>
                                        </p:tgtEl>
                                        <p:attrNameLst>
                                          <p:attrName>style.rotation</p:attrName>
                                        </p:attrNameLst>
                                      </p:cBhvr>
                                      <p:tavLst>
                                        <p:tav tm="0">
                                          <p:val>
                                            <p:fltVal val="720"/>
                                          </p:val>
                                        </p:tav>
                                        <p:tav tm="100000">
                                          <p:val>
                                            <p:fltVal val="0"/>
                                          </p:val>
                                        </p:tav>
                                      </p:tavLst>
                                    </p:anim>
                                    <p:anim calcmode="lin" valueType="num">
                                      <p:cBhvr>
                                        <p:cTn id="75" dur="4000" fill="hold"/>
                                        <p:tgtEl>
                                          <p:spTgt spid="21"/>
                                        </p:tgtEl>
                                        <p:attrNameLst>
                                          <p:attrName>ppt_h</p:attrName>
                                        </p:attrNameLst>
                                      </p:cBhvr>
                                      <p:tavLst>
                                        <p:tav tm="0">
                                          <p:val>
                                            <p:fltVal val="0"/>
                                          </p:val>
                                        </p:tav>
                                        <p:tav tm="100000">
                                          <p:val>
                                            <p:strVal val="#ppt_h"/>
                                          </p:val>
                                        </p:tav>
                                      </p:tavLst>
                                    </p:anim>
                                    <p:anim calcmode="lin" valueType="num">
                                      <p:cBhvr>
                                        <p:cTn id="76" dur="4000" fill="hold"/>
                                        <p:tgtEl>
                                          <p:spTgt spid="21"/>
                                        </p:tgtEl>
                                        <p:attrNameLst>
                                          <p:attrName>ppt_w</p:attrName>
                                        </p:attrNameLst>
                                      </p:cBhvr>
                                      <p:tavLst>
                                        <p:tav tm="0">
                                          <p:val>
                                            <p:fltVal val="0"/>
                                          </p:val>
                                        </p:tav>
                                        <p:tav tm="100000">
                                          <p:val>
                                            <p:strVal val="#ppt_w"/>
                                          </p:val>
                                        </p:tav>
                                      </p:tavLst>
                                    </p:anim>
                                  </p:childTnLst>
                                </p:cTn>
                              </p:par>
                              <p:par>
                                <p:cTn id="77" presetID="35"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4000"/>
                                        <p:tgtEl>
                                          <p:spTgt spid="22"/>
                                        </p:tgtEl>
                                      </p:cBhvr>
                                    </p:animEffect>
                                    <p:anim calcmode="lin" valueType="num">
                                      <p:cBhvr>
                                        <p:cTn id="80" dur="4000" fill="hold"/>
                                        <p:tgtEl>
                                          <p:spTgt spid="22"/>
                                        </p:tgtEl>
                                        <p:attrNameLst>
                                          <p:attrName>style.rotation</p:attrName>
                                        </p:attrNameLst>
                                      </p:cBhvr>
                                      <p:tavLst>
                                        <p:tav tm="0">
                                          <p:val>
                                            <p:fltVal val="720"/>
                                          </p:val>
                                        </p:tav>
                                        <p:tav tm="100000">
                                          <p:val>
                                            <p:fltVal val="0"/>
                                          </p:val>
                                        </p:tav>
                                      </p:tavLst>
                                    </p:anim>
                                    <p:anim calcmode="lin" valueType="num">
                                      <p:cBhvr>
                                        <p:cTn id="81" dur="4000" fill="hold"/>
                                        <p:tgtEl>
                                          <p:spTgt spid="22"/>
                                        </p:tgtEl>
                                        <p:attrNameLst>
                                          <p:attrName>ppt_h</p:attrName>
                                        </p:attrNameLst>
                                      </p:cBhvr>
                                      <p:tavLst>
                                        <p:tav tm="0">
                                          <p:val>
                                            <p:fltVal val="0"/>
                                          </p:val>
                                        </p:tav>
                                        <p:tav tm="100000">
                                          <p:val>
                                            <p:strVal val="#ppt_h"/>
                                          </p:val>
                                        </p:tav>
                                      </p:tavLst>
                                    </p:anim>
                                    <p:anim calcmode="lin" valueType="num">
                                      <p:cBhvr>
                                        <p:cTn id="82" dur="4000" fill="hold"/>
                                        <p:tgtEl>
                                          <p:spTgt spid="22"/>
                                        </p:tgtEl>
                                        <p:attrNameLst>
                                          <p:attrName>ppt_w</p:attrName>
                                        </p:attrNameLst>
                                      </p:cBhvr>
                                      <p:tavLst>
                                        <p:tav tm="0">
                                          <p:val>
                                            <p:fltVal val="0"/>
                                          </p:val>
                                        </p:tav>
                                        <p:tav tm="100000">
                                          <p:val>
                                            <p:strVal val="#ppt_w"/>
                                          </p:val>
                                        </p:tav>
                                      </p:tavLst>
                                    </p:anim>
                                  </p:childTnLst>
                                </p:cTn>
                              </p:par>
                              <p:par>
                                <p:cTn id="83" presetID="35"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4000"/>
                                        <p:tgtEl>
                                          <p:spTgt spid="39"/>
                                        </p:tgtEl>
                                      </p:cBhvr>
                                    </p:animEffect>
                                    <p:anim calcmode="lin" valueType="num">
                                      <p:cBhvr>
                                        <p:cTn id="86" dur="4000" fill="hold"/>
                                        <p:tgtEl>
                                          <p:spTgt spid="39"/>
                                        </p:tgtEl>
                                        <p:attrNameLst>
                                          <p:attrName>style.rotation</p:attrName>
                                        </p:attrNameLst>
                                      </p:cBhvr>
                                      <p:tavLst>
                                        <p:tav tm="0">
                                          <p:val>
                                            <p:fltVal val="720"/>
                                          </p:val>
                                        </p:tav>
                                        <p:tav tm="100000">
                                          <p:val>
                                            <p:fltVal val="0"/>
                                          </p:val>
                                        </p:tav>
                                      </p:tavLst>
                                    </p:anim>
                                    <p:anim calcmode="lin" valueType="num">
                                      <p:cBhvr>
                                        <p:cTn id="87" dur="4000" fill="hold"/>
                                        <p:tgtEl>
                                          <p:spTgt spid="39"/>
                                        </p:tgtEl>
                                        <p:attrNameLst>
                                          <p:attrName>ppt_h</p:attrName>
                                        </p:attrNameLst>
                                      </p:cBhvr>
                                      <p:tavLst>
                                        <p:tav tm="0">
                                          <p:val>
                                            <p:fltVal val="0"/>
                                          </p:val>
                                        </p:tav>
                                        <p:tav tm="100000">
                                          <p:val>
                                            <p:strVal val="#ppt_h"/>
                                          </p:val>
                                        </p:tav>
                                      </p:tavLst>
                                    </p:anim>
                                    <p:anim calcmode="lin" valueType="num">
                                      <p:cBhvr>
                                        <p:cTn id="88" dur="4000" fill="hold"/>
                                        <p:tgtEl>
                                          <p:spTgt spid="39"/>
                                        </p:tgtEl>
                                        <p:attrNameLst>
                                          <p:attrName>ppt_w</p:attrName>
                                        </p:attrNameLst>
                                      </p:cBhvr>
                                      <p:tavLst>
                                        <p:tav tm="0">
                                          <p:val>
                                            <p:fltVal val="0"/>
                                          </p:val>
                                        </p:tav>
                                        <p:tav tm="100000">
                                          <p:val>
                                            <p:strVal val="#ppt_w"/>
                                          </p:val>
                                        </p:tav>
                                      </p:tavLst>
                                    </p:anim>
                                  </p:childTnLst>
                                </p:cTn>
                              </p:par>
                              <p:par>
                                <p:cTn id="89" presetID="35"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4000"/>
                                        <p:tgtEl>
                                          <p:spTgt spid="91"/>
                                        </p:tgtEl>
                                      </p:cBhvr>
                                    </p:animEffect>
                                    <p:anim calcmode="lin" valueType="num">
                                      <p:cBhvr>
                                        <p:cTn id="92" dur="4000" fill="hold"/>
                                        <p:tgtEl>
                                          <p:spTgt spid="91"/>
                                        </p:tgtEl>
                                        <p:attrNameLst>
                                          <p:attrName>style.rotation</p:attrName>
                                        </p:attrNameLst>
                                      </p:cBhvr>
                                      <p:tavLst>
                                        <p:tav tm="0">
                                          <p:val>
                                            <p:fltVal val="720"/>
                                          </p:val>
                                        </p:tav>
                                        <p:tav tm="100000">
                                          <p:val>
                                            <p:fltVal val="0"/>
                                          </p:val>
                                        </p:tav>
                                      </p:tavLst>
                                    </p:anim>
                                    <p:anim calcmode="lin" valueType="num">
                                      <p:cBhvr>
                                        <p:cTn id="93" dur="4000" fill="hold"/>
                                        <p:tgtEl>
                                          <p:spTgt spid="91"/>
                                        </p:tgtEl>
                                        <p:attrNameLst>
                                          <p:attrName>ppt_h</p:attrName>
                                        </p:attrNameLst>
                                      </p:cBhvr>
                                      <p:tavLst>
                                        <p:tav tm="0">
                                          <p:val>
                                            <p:fltVal val="0"/>
                                          </p:val>
                                        </p:tav>
                                        <p:tav tm="100000">
                                          <p:val>
                                            <p:strVal val="#ppt_h"/>
                                          </p:val>
                                        </p:tav>
                                      </p:tavLst>
                                    </p:anim>
                                    <p:anim calcmode="lin" valueType="num">
                                      <p:cBhvr>
                                        <p:cTn id="94" dur="4000" fill="hold"/>
                                        <p:tgtEl>
                                          <p:spTgt spid="91"/>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203"/>
                                        </p:tgtEl>
                                        <p:attrNameLst>
                                          <p:attrName>style.visibility</p:attrName>
                                        </p:attrNameLst>
                                      </p:cBhvr>
                                      <p:to>
                                        <p:strVal val="visible"/>
                                      </p:to>
                                    </p:set>
                                    <p:animEffect transition="in" filter="fade">
                                      <p:cBhvr>
                                        <p:cTn id="97" dur="4000"/>
                                        <p:tgtEl>
                                          <p:spTgt spid="203"/>
                                        </p:tgtEl>
                                      </p:cBhvr>
                                    </p:animEffect>
                                    <p:anim calcmode="lin" valueType="num">
                                      <p:cBhvr>
                                        <p:cTn id="98" dur="4000" fill="hold"/>
                                        <p:tgtEl>
                                          <p:spTgt spid="203"/>
                                        </p:tgtEl>
                                        <p:attrNameLst>
                                          <p:attrName>style.rotation</p:attrName>
                                        </p:attrNameLst>
                                      </p:cBhvr>
                                      <p:tavLst>
                                        <p:tav tm="0">
                                          <p:val>
                                            <p:fltVal val="720"/>
                                          </p:val>
                                        </p:tav>
                                        <p:tav tm="100000">
                                          <p:val>
                                            <p:fltVal val="0"/>
                                          </p:val>
                                        </p:tav>
                                      </p:tavLst>
                                    </p:anim>
                                    <p:anim calcmode="lin" valueType="num">
                                      <p:cBhvr>
                                        <p:cTn id="99" dur="4000" fill="hold"/>
                                        <p:tgtEl>
                                          <p:spTgt spid="203"/>
                                        </p:tgtEl>
                                        <p:attrNameLst>
                                          <p:attrName>ppt_h</p:attrName>
                                        </p:attrNameLst>
                                      </p:cBhvr>
                                      <p:tavLst>
                                        <p:tav tm="0">
                                          <p:val>
                                            <p:fltVal val="0"/>
                                          </p:val>
                                        </p:tav>
                                        <p:tav tm="100000">
                                          <p:val>
                                            <p:strVal val="#ppt_h"/>
                                          </p:val>
                                        </p:tav>
                                      </p:tavLst>
                                    </p:anim>
                                    <p:anim calcmode="lin" valueType="num">
                                      <p:cBhvr>
                                        <p:cTn id="100" dur="4000" fill="hold"/>
                                        <p:tgtEl>
                                          <p:spTgt spid="203"/>
                                        </p:tgtEl>
                                        <p:attrNameLst>
                                          <p:attrName>ppt_w</p:attrName>
                                        </p:attrNameLst>
                                      </p:cBhvr>
                                      <p:tavLst>
                                        <p:tav tm="0">
                                          <p:val>
                                            <p:fltVal val="0"/>
                                          </p:val>
                                        </p:tav>
                                        <p:tav tm="100000">
                                          <p:val>
                                            <p:strVal val="#ppt_w"/>
                                          </p:val>
                                        </p:tav>
                                      </p:tavLst>
                                    </p:anim>
                                  </p:childTnLst>
                                </p:cTn>
                              </p:par>
                              <p:par>
                                <p:cTn id="101" presetID="35"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4000"/>
                                        <p:tgtEl>
                                          <p:spTgt spid="25"/>
                                        </p:tgtEl>
                                      </p:cBhvr>
                                    </p:animEffect>
                                    <p:anim calcmode="lin" valueType="num">
                                      <p:cBhvr>
                                        <p:cTn id="104" dur="4000" fill="hold"/>
                                        <p:tgtEl>
                                          <p:spTgt spid="25"/>
                                        </p:tgtEl>
                                        <p:attrNameLst>
                                          <p:attrName>style.rotation</p:attrName>
                                        </p:attrNameLst>
                                      </p:cBhvr>
                                      <p:tavLst>
                                        <p:tav tm="0">
                                          <p:val>
                                            <p:fltVal val="720"/>
                                          </p:val>
                                        </p:tav>
                                        <p:tav tm="100000">
                                          <p:val>
                                            <p:fltVal val="0"/>
                                          </p:val>
                                        </p:tav>
                                      </p:tavLst>
                                    </p:anim>
                                    <p:anim calcmode="lin" valueType="num">
                                      <p:cBhvr>
                                        <p:cTn id="105" dur="4000" fill="hold"/>
                                        <p:tgtEl>
                                          <p:spTgt spid="25"/>
                                        </p:tgtEl>
                                        <p:attrNameLst>
                                          <p:attrName>ppt_h</p:attrName>
                                        </p:attrNameLst>
                                      </p:cBhvr>
                                      <p:tavLst>
                                        <p:tav tm="0">
                                          <p:val>
                                            <p:fltVal val="0"/>
                                          </p:val>
                                        </p:tav>
                                        <p:tav tm="100000">
                                          <p:val>
                                            <p:strVal val="#ppt_h"/>
                                          </p:val>
                                        </p:tav>
                                      </p:tavLst>
                                    </p:anim>
                                    <p:anim calcmode="lin" valueType="num">
                                      <p:cBhvr>
                                        <p:cTn id="106" dur="4000" fill="hold"/>
                                        <p:tgtEl>
                                          <p:spTgt spid="25"/>
                                        </p:tgtEl>
                                        <p:attrNameLst>
                                          <p:attrName>ppt_w</p:attrName>
                                        </p:attrNameLst>
                                      </p:cBhvr>
                                      <p:tavLst>
                                        <p:tav tm="0">
                                          <p:val>
                                            <p:fltVal val="0"/>
                                          </p:val>
                                        </p:tav>
                                        <p:tav tm="100000">
                                          <p:val>
                                            <p:strVal val="#ppt_w"/>
                                          </p:val>
                                        </p:tav>
                                      </p:tavLst>
                                    </p:anim>
                                  </p:childTnLst>
                                </p:cTn>
                              </p:par>
                              <p:par>
                                <p:cTn id="107" presetID="35"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4000"/>
                                        <p:tgtEl>
                                          <p:spTgt spid="27"/>
                                        </p:tgtEl>
                                      </p:cBhvr>
                                    </p:animEffect>
                                    <p:anim calcmode="lin" valueType="num">
                                      <p:cBhvr>
                                        <p:cTn id="110" dur="4000" fill="hold"/>
                                        <p:tgtEl>
                                          <p:spTgt spid="27"/>
                                        </p:tgtEl>
                                        <p:attrNameLst>
                                          <p:attrName>style.rotation</p:attrName>
                                        </p:attrNameLst>
                                      </p:cBhvr>
                                      <p:tavLst>
                                        <p:tav tm="0">
                                          <p:val>
                                            <p:fltVal val="720"/>
                                          </p:val>
                                        </p:tav>
                                        <p:tav tm="100000">
                                          <p:val>
                                            <p:fltVal val="0"/>
                                          </p:val>
                                        </p:tav>
                                      </p:tavLst>
                                    </p:anim>
                                    <p:anim calcmode="lin" valueType="num">
                                      <p:cBhvr>
                                        <p:cTn id="111" dur="4000" fill="hold"/>
                                        <p:tgtEl>
                                          <p:spTgt spid="27"/>
                                        </p:tgtEl>
                                        <p:attrNameLst>
                                          <p:attrName>ppt_h</p:attrName>
                                        </p:attrNameLst>
                                      </p:cBhvr>
                                      <p:tavLst>
                                        <p:tav tm="0">
                                          <p:val>
                                            <p:fltVal val="0"/>
                                          </p:val>
                                        </p:tav>
                                        <p:tav tm="100000">
                                          <p:val>
                                            <p:strVal val="#ppt_h"/>
                                          </p:val>
                                        </p:tav>
                                      </p:tavLst>
                                    </p:anim>
                                    <p:anim calcmode="lin" valueType="num">
                                      <p:cBhvr>
                                        <p:cTn id="112" dur="4000" fill="hold"/>
                                        <p:tgtEl>
                                          <p:spTgt spid="27"/>
                                        </p:tgtEl>
                                        <p:attrNameLst>
                                          <p:attrName>ppt_w</p:attrName>
                                        </p:attrNameLst>
                                      </p:cBhvr>
                                      <p:tavLst>
                                        <p:tav tm="0">
                                          <p:val>
                                            <p:fltVal val="0"/>
                                          </p:val>
                                        </p:tav>
                                        <p:tav tm="100000">
                                          <p:val>
                                            <p:strVal val="#ppt_w"/>
                                          </p:val>
                                        </p:tav>
                                      </p:tavLst>
                                    </p:anim>
                                  </p:childTnLst>
                                </p:cTn>
                              </p:par>
                              <p:par>
                                <p:cTn id="113" presetID="35" presetClass="entr" presetSubtype="0" fill="hold"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4000"/>
                                        <p:tgtEl>
                                          <p:spTgt spid="29"/>
                                        </p:tgtEl>
                                      </p:cBhvr>
                                    </p:animEffect>
                                    <p:anim calcmode="lin" valueType="num">
                                      <p:cBhvr>
                                        <p:cTn id="116" dur="4000" fill="hold"/>
                                        <p:tgtEl>
                                          <p:spTgt spid="29"/>
                                        </p:tgtEl>
                                        <p:attrNameLst>
                                          <p:attrName>style.rotation</p:attrName>
                                        </p:attrNameLst>
                                      </p:cBhvr>
                                      <p:tavLst>
                                        <p:tav tm="0">
                                          <p:val>
                                            <p:fltVal val="720"/>
                                          </p:val>
                                        </p:tav>
                                        <p:tav tm="100000">
                                          <p:val>
                                            <p:fltVal val="0"/>
                                          </p:val>
                                        </p:tav>
                                      </p:tavLst>
                                    </p:anim>
                                    <p:anim calcmode="lin" valueType="num">
                                      <p:cBhvr>
                                        <p:cTn id="117" dur="4000" fill="hold"/>
                                        <p:tgtEl>
                                          <p:spTgt spid="29"/>
                                        </p:tgtEl>
                                        <p:attrNameLst>
                                          <p:attrName>ppt_h</p:attrName>
                                        </p:attrNameLst>
                                      </p:cBhvr>
                                      <p:tavLst>
                                        <p:tav tm="0">
                                          <p:val>
                                            <p:fltVal val="0"/>
                                          </p:val>
                                        </p:tav>
                                        <p:tav tm="100000">
                                          <p:val>
                                            <p:strVal val="#ppt_h"/>
                                          </p:val>
                                        </p:tav>
                                      </p:tavLst>
                                    </p:anim>
                                    <p:anim calcmode="lin" valueType="num">
                                      <p:cBhvr>
                                        <p:cTn id="118" dur="4000" fill="hold"/>
                                        <p:tgtEl>
                                          <p:spTgt spid="29"/>
                                        </p:tgtEl>
                                        <p:attrNameLst>
                                          <p:attrName>ppt_w</p:attrName>
                                        </p:attrNameLst>
                                      </p:cBhvr>
                                      <p:tavLst>
                                        <p:tav tm="0">
                                          <p:val>
                                            <p:fltVal val="0"/>
                                          </p:val>
                                        </p:tav>
                                        <p:tav tm="100000">
                                          <p:val>
                                            <p:strVal val="#ppt_w"/>
                                          </p:val>
                                        </p:tav>
                                      </p:tavLst>
                                    </p:anim>
                                  </p:childTnLst>
                                </p:cTn>
                              </p:par>
                              <p:par>
                                <p:cTn id="119" presetID="35" presetClass="entr" presetSubtype="0" fill="hold" nodeType="withEffect">
                                  <p:stCondLst>
                                    <p:cond delay="0"/>
                                  </p:stCondLst>
                                  <p:childTnLst>
                                    <p:set>
                                      <p:cBhvr>
                                        <p:cTn id="120" dur="1" fill="hold">
                                          <p:stCondLst>
                                            <p:cond delay="0"/>
                                          </p:stCondLst>
                                        </p:cTn>
                                        <p:tgtEl>
                                          <p:spTgt spid="224"/>
                                        </p:tgtEl>
                                        <p:attrNameLst>
                                          <p:attrName>style.visibility</p:attrName>
                                        </p:attrNameLst>
                                      </p:cBhvr>
                                      <p:to>
                                        <p:strVal val="visible"/>
                                      </p:to>
                                    </p:set>
                                    <p:animEffect transition="in" filter="fade">
                                      <p:cBhvr>
                                        <p:cTn id="121" dur="4000"/>
                                        <p:tgtEl>
                                          <p:spTgt spid="224"/>
                                        </p:tgtEl>
                                      </p:cBhvr>
                                    </p:animEffect>
                                    <p:anim calcmode="lin" valueType="num">
                                      <p:cBhvr>
                                        <p:cTn id="122" dur="4000" fill="hold"/>
                                        <p:tgtEl>
                                          <p:spTgt spid="224"/>
                                        </p:tgtEl>
                                        <p:attrNameLst>
                                          <p:attrName>style.rotation</p:attrName>
                                        </p:attrNameLst>
                                      </p:cBhvr>
                                      <p:tavLst>
                                        <p:tav tm="0">
                                          <p:val>
                                            <p:fltVal val="720"/>
                                          </p:val>
                                        </p:tav>
                                        <p:tav tm="100000">
                                          <p:val>
                                            <p:fltVal val="0"/>
                                          </p:val>
                                        </p:tav>
                                      </p:tavLst>
                                    </p:anim>
                                    <p:anim calcmode="lin" valueType="num">
                                      <p:cBhvr>
                                        <p:cTn id="123" dur="4000" fill="hold"/>
                                        <p:tgtEl>
                                          <p:spTgt spid="224"/>
                                        </p:tgtEl>
                                        <p:attrNameLst>
                                          <p:attrName>ppt_h</p:attrName>
                                        </p:attrNameLst>
                                      </p:cBhvr>
                                      <p:tavLst>
                                        <p:tav tm="0">
                                          <p:val>
                                            <p:fltVal val="0"/>
                                          </p:val>
                                        </p:tav>
                                        <p:tav tm="100000">
                                          <p:val>
                                            <p:strVal val="#ppt_h"/>
                                          </p:val>
                                        </p:tav>
                                      </p:tavLst>
                                    </p:anim>
                                    <p:anim calcmode="lin" valueType="num">
                                      <p:cBhvr>
                                        <p:cTn id="124" dur="4000" fill="hold"/>
                                        <p:tgtEl>
                                          <p:spTgt spid="224"/>
                                        </p:tgtEl>
                                        <p:attrNameLst>
                                          <p:attrName>ppt_w</p:attrName>
                                        </p:attrNameLst>
                                      </p:cBhvr>
                                      <p:tavLst>
                                        <p:tav tm="0">
                                          <p:val>
                                            <p:fltVal val="0"/>
                                          </p:val>
                                        </p:tav>
                                        <p:tav tm="100000">
                                          <p:val>
                                            <p:strVal val="#ppt_w"/>
                                          </p:val>
                                        </p:tav>
                                      </p:tavLst>
                                    </p:anim>
                                  </p:childTnLst>
                                </p:cTn>
                              </p:par>
                              <p:par>
                                <p:cTn id="125" presetID="35" presetClass="entr" presetSubtype="0" fill="hold" nodeType="withEffect">
                                  <p:stCondLst>
                                    <p:cond delay="0"/>
                                  </p:stCondLst>
                                  <p:childTnLst>
                                    <p:set>
                                      <p:cBhvr>
                                        <p:cTn id="126" dur="1" fill="hold">
                                          <p:stCondLst>
                                            <p:cond delay="0"/>
                                          </p:stCondLst>
                                        </p:cTn>
                                        <p:tgtEl>
                                          <p:spTgt spid="226"/>
                                        </p:tgtEl>
                                        <p:attrNameLst>
                                          <p:attrName>style.visibility</p:attrName>
                                        </p:attrNameLst>
                                      </p:cBhvr>
                                      <p:to>
                                        <p:strVal val="visible"/>
                                      </p:to>
                                    </p:set>
                                    <p:animEffect transition="in" filter="fade">
                                      <p:cBhvr>
                                        <p:cTn id="127" dur="4000"/>
                                        <p:tgtEl>
                                          <p:spTgt spid="226"/>
                                        </p:tgtEl>
                                      </p:cBhvr>
                                    </p:animEffect>
                                    <p:anim calcmode="lin" valueType="num">
                                      <p:cBhvr>
                                        <p:cTn id="128" dur="4000" fill="hold"/>
                                        <p:tgtEl>
                                          <p:spTgt spid="226"/>
                                        </p:tgtEl>
                                        <p:attrNameLst>
                                          <p:attrName>style.rotation</p:attrName>
                                        </p:attrNameLst>
                                      </p:cBhvr>
                                      <p:tavLst>
                                        <p:tav tm="0">
                                          <p:val>
                                            <p:fltVal val="720"/>
                                          </p:val>
                                        </p:tav>
                                        <p:tav tm="100000">
                                          <p:val>
                                            <p:fltVal val="0"/>
                                          </p:val>
                                        </p:tav>
                                      </p:tavLst>
                                    </p:anim>
                                    <p:anim calcmode="lin" valueType="num">
                                      <p:cBhvr>
                                        <p:cTn id="129" dur="4000" fill="hold"/>
                                        <p:tgtEl>
                                          <p:spTgt spid="226"/>
                                        </p:tgtEl>
                                        <p:attrNameLst>
                                          <p:attrName>ppt_h</p:attrName>
                                        </p:attrNameLst>
                                      </p:cBhvr>
                                      <p:tavLst>
                                        <p:tav tm="0">
                                          <p:val>
                                            <p:fltVal val="0"/>
                                          </p:val>
                                        </p:tav>
                                        <p:tav tm="100000">
                                          <p:val>
                                            <p:strVal val="#ppt_h"/>
                                          </p:val>
                                        </p:tav>
                                      </p:tavLst>
                                    </p:anim>
                                    <p:anim calcmode="lin" valueType="num">
                                      <p:cBhvr>
                                        <p:cTn id="130" dur="4000" fill="hold"/>
                                        <p:tgtEl>
                                          <p:spTgt spid="226"/>
                                        </p:tgtEl>
                                        <p:attrNameLst>
                                          <p:attrName>ppt_w</p:attrName>
                                        </p:attrNameLst>
                                      </p:cBhvr>
                                      <p:tavLst>
                                        <p:tav tm="0">
                                          <p:val>
                                            <p:fltVal val="0"/>
                                          </p:val>
                                        </p:tav>
                                        <p:tav tm="100000">
                                          <p:val>
                                            <p:strVal val="#ppt_w"/>
                                          </p:val>
                                        </p:tav>
                                      </p:tavLst>
                                    </p:anim>
                                  </p:childTnLst>
                                </p:cTn>
                              </p:par>
                              <p:par>
                                <p:cTn id="131" presetID="35" presetClass="entr" presetSubtype="0" fill="hold" nodeType="withEffect">
                                  <p:stCondLst>
                                    <p:cond delay="0"/>
                                  </p:stCondLst>
                                  <p:childTnLst>
                                    <p:set>
                                      <p:cBhvr>
                                        <p:cTn id="132" dur="1" fill="hold">
                                          <p:stCondLst>
                                            <p:cond delay="0"/>
                                          </p:stCondLst>
                                        </p:cTn>
                                        <p:tgtEl>
                                          <p:spTgt spid="228"/>
                                        </p:tgtEl>
                                        <p:attrNameLst>
                                          <p:attrName>style.visibility</p:attrName>
                                        </p:attrNameLst>
                                      </p:cBhvr>
                                      <p:to>
                                        <p:strVal val="visible"/>
                                      </p:to>
                                    </p:set>
                                    <p:animEffect transition="in" filter="fade">
                                      <p:cBhvr>
                                        <p:cTn id="133" dur="4000"/>
                                        <p:tgtEl>
                                          <p:spTgt spid="228"/>
                                        </p:tgtEl>
                                      </p:cBhvr>
                                    </p:animEffect>
                                    <p:anim calcmode="lin" valueType="num">
                                      <p:cBhvr>
                                        <p:cTn id="134" dur="4000" fill="hold"/>
                                        <p:tgtEl>
                                          <p:spTgt spid="228"/>
                                        </p:tgtEl>
                                        <p:attrNameLst>
                                          <p:attrName>style.rotation</p:attrName>
                                        </p:attrNameLst>
                                      </p:cBhvr>
                                      <p:tavLst>
                                        <p:tav tm="0">
                                          <p:val>
                                            <p:fltVal val="720"/>
                                          </p:val>
                                        </p:tav>
                                        <p:tav tm="100000">
                                          <p:val>
                                            <p:fltVal val="0"/>
                                          </p:val>
                                        </p:tav>
                                      </p:tavLst>
                                    </p:anim>
                                    <p:anim calcmode="lin" valueType="num">
                                      <p:cBhvr>
                                        <p:cTn id="135" dur="4000" fill="hold"/>
                                        <p:tgtEl>
                                          <p:spTgt spid="228"/>
                                        </p:tgtEl>
                                        <p:attrNameLst>
                                          <p:attrName>ppt_h</p:attrName>
                                        </p:attrNameLst>
                                      </p:cBhvr>
                                      <p:tavLst>
                                        <p:tav tm="0">
                                          <p:val>
                                            <p:fltVal val="0"/>
                                          </p:val>
                                        </p:tav>
                                        <p:tav tm="100000">
                                          <p:val>
                                            <p:strVal val="#ppt_h"/>
                                          </p:val>
                                        </p:tav>
                                      </p:tavLst>
                                    </p:anim>
                                    <p:anim calcmode="lin" valueType="num">
                                      <p:cBhvr>
                                        <p:cTn id="136" dur="4000" fill="hold"/>
                                        <p:tgtEl>
                                          <p:spTgt spid="228"/>
                                        </p:tgtEl>
                                        <p:attrNameLst>
                                          <p:attrName>ppt_w</p:attrName>
                                        </p:attrNameLst>
                                      </p:cBhvr>
                                      <p:tavLst>
                                        <p:tav tm="0">
                                          <p:val>
                                            <p:fltVal val="0"/>
                                          </p:val>
                                        </p:tav>
                                        <p:tav tm="100000">
                                          <p:val>
                                            <p:strVal val="#ppt_w"/>
                                          </p:val>
                                        </p:tav>
                                      </p:tavLst>
                                    </p:anim>
                                  </p:childTnLst>
                                </p:cTn>
                              </p:par>
                              <p:par>
                                <p:cTn id="137" presetID="35" presetClass="entr" presetSubtype="0" fill="hold" nodeType="withEffect">
                                  <p:stCondLst>
                                    <p:cond delay="0"/>
                                  </p:stCondLst>
                                  <p:childTnLst>
                                    <p:set>
                                      <p:cBhvr>
                                        <p:cTn id="138" dur="1" fill="hold">
                                          <p:stCondLst>
                                            <p:cond delay="0"/>
                                          </p:stCondLst>
                                        </p:cTn>
                                        <p:tgtEl>
                                          <p:spTgt spid="230"/>
                                        </p:tgtEl>
                                        <p:attrNameLst>
                                          <p:attrName>style.visibility</p:attrName>
                                        </p:attrNameLst>
                                      </p:cBhvr>
                                      <p:to>
                                        <p:strVal val="visible"/>
                                      </p:to>
                                    </p:set>
                                    <p:animEffect transition="in" filter="fade">
                                      <p:cBhvr>
                                        <p:cTn id="139" dur="4000"/>
                                        <p:tgtEl>
                                          <p:spTgt spid="230"/>
                                        </p:tgtEl>
                                      </p:cBhvr>
                                    </p:animEffect>
                                    <p:anim calcmode="lin" valueType="num">
                                      <p:cBhvr>
                                        <p:cTn id="140" dur="4000" fill="hold"/>
                                        <p:tgtEl>
                                          <p:spTgt spid="230"/>
                                        </p:tgtEl>
                                        <p:attrNameLst>
                                          <p:attrName>style.rotation</p:attrName>
                                        </p:attrNameLst>
                                      </p:cBhvr>
                                      <p:tavLst>
                                        <p:tav tm="0">
                                          <p:val>
                                            <p:fltVal val="720"/>
                                          </p:val>
                                        </p:tav>
                                        <p:tav tm="100000">
                                          <p:val>
                                            <p:fltVal val="0"/>
                                          </p:val>
                                        </p:tav>
                                      </p:tavLst>
                                    </p:anim>
                                    <p:anim calcmode="lin" valueType="num">
                                      <p:cBhvr>
                                        <p:cTn id="141" dur="4000" fill="hold"/>
                                        <p:tgtEl>
                                          <p:spTgt spid="230"/>
                                        </p:tgtEl>
                                        <p:attrNameLst>
                                          <p:attrName>ppt_h</p:attrName>
                                        </p:attrNameLst>
                                      </p:cBhvr>
                                      <p:tavLst>
                                        <p:tav tm="0">
                                          <p:val>
                                            <p:fltVal val="0"/>
                                          </p:val>
                                        </p:tav>
                                        <p:tav tm="100000">
                                          <p:val>
                                            <p:strVal val="#ppt_h"/>
                                          </p:val>
                                        </p:tav>
                                      </p:tavLst>
                                    </p:anim>
                                    <p:anim calcmode="lin" valueType="num">
                                      <p:cBhvr>
                                        <p:cTn id="142" dur="4000" fill="hold"/>
                                        <p:tgtEl>
                                          <p:spTgt spid="230"/>
                                        </p:tgtEl>
                                        <p:attrNameLst>
                                          <p:attrName>ppt_w</p:attrName>
                                        </p:attrNameLst>
                                      </p:cBhvr>
                                      <p:tavLst>
                                        <p:tav tm="0">
                                          <p:val>
                                            <p:fltVal val="0"/>
                                          </p:val>
                                        </p:tav>
                                        <p:tav tm="100000">
                                          <p:val>
                                            <p:strVal val="#ppt_w"/>
                                          </p:val>
                                        </p:tav>
                                      </p:tavLst>
                                    </p:anim>
                                  </p:childTnLst>
                                </p:cTn>
                              </p:par>
                              <p:par>
                                <p:cTn id="143" presetID="35" presetClass="entr" presetSubtype="0" fill="hold" nodeType="withEffect">
                                  <p:stCondLst>
                                    <p:cond delay="0"/>
                                  </p:stCondLst>
                                  <p:childTnLst>
                                    <p:set>
                                      <p:cBhvr>
                                        <p:cTn id="144" dur="1" fill="hold">
                                          <p:stCondLst>
                                            <p:cond delay="0"/>
                                          </p:stCondLst>
                                        </p:cTn>
                                        <p:tgtEl>
                                          <p:spTgt spid="232"/>
                                        </p:tgtEl>
                                        <p:attrNameLst>
                                          <p:attrName>style.visibility</p:attrName>
                                        </p:attrNameLst>
                                      </p:cBhvr>
                                      <p:to>
                                        <p:strVal val="visible"/>
                                      </p:to>
                                    </p:set>
                                    <p:animEffect transition="in" filter="fade">
                                      <p:cBhvr>
                                        <p:cTn id="145" dur="4000"/>
                                        <p:tgtEl>
                                          <p:spTgt spid="232"/>
                                        </p:tgtEl>
                                      </p:cBhvr>
                                    </p:animEffect>
                                    <p:anim calcmode="lin" valueType="num">
                                      <p:cBhvr>
                                        <p:cTn id="146" dur="4000" fill="hold"/>
                                        <p:tgtEl>
                                          <p:spTgt spid="232"/>
                                        </p:tgtEl>
                                        <p:attrNameLst>
                                          <p:attrName>style.rotation</p:attrName>
                                        </p:attrNameLst>
                                      </p:cBhvr>
                                      <p:tavLst>
                                        <p:tav tm="0">
                                          <p:val>
                                            <p:fltVal val="720"/>
                                          </p:val>
                                        </p:tav>
                                        <p:tav tm="100000">
                                          <p:val>
                                            <p:fltVal val="0"/>
                                          </p:val>
                                        </p:tav>
                                      </p:tavLst>
                                    </p:anim>
                                    <p:anim calcmode="lin" valueType="num">
                                      <p:cBhvr>
                                        <p:cTn id="147" dur="4000" fill="hold"/>
                                        <p:tgtEl>
                                          <p:spTgt spid="232"/>
                                        </p:tgtEl>
                                        <p:attrNameLst>
                                          <p:attrName>ppt_h</p:attrName>
                                        </p:attrNameLst>
                                      </p:cBhvr>
                                      <p:tavLst>
                                        <p:tav tm="0">
                                          <p:val>
                                            <p:fltVal val="0"/>
                                          </p:val>
                                        </p:tav>
                                        <p:tav tm="100000">
                                          <p:val>
                                            <p:strVal val="#ppt_h"/>
                                          </p:val>
                                        </p:tav>
                                      </p:tavLst>
                                    </p:anim>
                                    <p:anim calcmode="lin" valueType="num">
                                      <p:cBhvr>
                                        <p:cTn id="148" dur="4000" fill="hold"/>
                                        <p:tgtEl>
                                          <p:spTgt spid="232"/>
                                        </p:tgtEl>
                                        <p:attrNameLst>
                                          <p:attrName>ppt_w</p:attrName>
                                        </p:attrNameLst>
                                      </p:cBhvr>
                                      <p:tavLst>
                                        <p:tav tm="0">
                                          <p:val>
                                            <p:fltVal val="0"/>
                                          </p:val>
                                        </p:tav>
                                        <p:tav tm="100000">
                                          <p:val>
                                            <p:strVal val="#ppt_w"/>
                                          </p:val>
                                        </p:tav>
                                      </p:tavLst>
                                    </p:anim>
                                  </p:childTnLst>
                                </p:cTn>
                              </p:par>
                              <p:par>
                                <p:cTn id="149" presetID="35" presetClass="entr" presetSubtype="0" fill="hold" nodeType="withEffect">
                                  <p:stCondLst>
                                    <p:cond delay="0"/>
                                  </p:stCondLst>
                                  <p:childTnLst>
                                    <p:set>
                                      <p:cBhvr>
                                        <p:cTn id="150" dur="1" fill="hold">
                                          <p:stCondLst>
                                            <p:cond delay="0"/>
                                          </p:stCondLst>
                                        </p:cTn>
                                        <p:tgtEl>
                                          <p:spTgt spid="234"/>
                                        </p:tgtEl>
                                        <p:attrNameLst>
                                          <p:attrName>style.visibility</p:attrName>
                                        </p:attrNameLst>
                                      </p:cBhvr>
                                      <p:to>
                                        <p:strVal val="visible"/>
                                      </p:to>
                                    </p:set>
                                    <p:animEffect transition="in" filter="fade">
                                      <p:cBhvr>
                                        <p:cTn id="151" dur="4000"/>
                                        <p:tgtEl>
                                          <p:spTgt spid="234"/>
                                        </p:tgtEl>
                                      </p:cBhvr>
                                    </p:animEffect>
                                    <p:anim calcmode="lin" valueType="num">
                                      <p:cBhvr>
                                        <p:cTn id="152" dur="4000" fill="hold"/>
                                        <p:tgtEl>
                                          <p:spTgt spid="234"/>
                                        </p:tgtEl>
                                        <p:attrNameLst>
                                          <p:attrName>style.rotation</p:attrName>
                                        </p:attrNameLst>
                                      </p:cBhvr>
                                      <p:tavLst>
                                        <p:tav tm="0">
                                          <p:val>
                                            <p:fltVal val="720"/>
                                          </p:val>
                                        </p:tav>
                                        <p:tav tm="100000">
                                          <p:val>
                                            <p:fltVal val="0"/>
                                          </p:val>
                                        </p:tav>
                                      </p:tavLst>
                                    </p:anim>
                                    <p:anim calcmode="lin" valueType="num">
                                      <p:cBhvr>
                                        <p:cTn id="153" dur="4000" fill="hold"/>
                                        <p:tgtEl>
                                          <p:spTgt spid="234"/>
                                        </p:tgtEl>
                                        <p:attrNameLst>
                                          <p:attrName>ppt_h</p:attrName>
                                        </p:attrNameLst>
                                      </p:cBhvr>
                                      <p:tavLst>
                                        <p:tav tm="0">
                                          <p:val>
                                            <p:fltVal val="0"/>
                                          </p:val>
                                        </p:tav>
                                        <p:tav tm="100000">
                                          <p:val>
                                            <p:strVal val="#ppt_h"/>
                                          </p:val>
                                        </p:tav>
                                      </p:tavLst>
                                    </p:anim>
                                    <p:anim calcmode="lin" valueType="num">
                                      <p:cBhvr>
                                        <p:cTn id="154" dur="4000" fill="hold"/>
                                        <p:tgtEl>
                                          <p:spTgt spid="234"/>
                                        </p:tgtEl>
                                        <p:attrNameLst>
                                          <p:attrName>ppt_w</p:attrName>
                                        </p:attrNameLst>
                                      </p:cBhvr>
                                      <p:tavLst>
                                        <p:tav tm="0">
                                          <p:val>
                                            <p:fltVal val="0"/>
                                          </p:val>
                                        </p:tav>
                                        <p:tav tm="100000">
                                          <p:val>
                                            <p:strVal val="#ppt_w"/>
                                          </p:val>
                                        </p:tav>
                                      </p:tavLst>
                                    </p:anim>
                                  </p:childTnLst>
                                </p:cTn>
                              </p:par>
                              <p:par>
                                <p:cTn id="155" presetID="35" presetClass="entr" presetSubtype="0" fill="hold" nodeType="withEffect">
                                  <p:stCondLst>
                                    <p:cond delay="0"/>
                                  </p:stCondLst>
                                  <p:childTnLst>
                                    <p:set>
                                      <p:cBhvr>
                                        <p:cTn id="156" dur="1" fill="hold">
                                          <p:stCondLst>
                                            <p:cond delay="0"/>
                                          </p:stCondLst>
                                        </p:cTn>
                                        <p:tgtEl>
                                          <p:spTgt spid="236"/>
                                        </p:tgtEl>
                                        <p:attrNameLst>
                                          <p:attrName>style.visibility</p:attrName>
                                        </p:attrNameLst>
                                      </p:cBhvr>
                                      <p:to>
                                        <p:strVal val="visible"/>
                                      </p:to>
                                    </p:set>
                                    <p:animEffect transition="in" filter="fade">
                                      <p:cBhvr>
                                        <p:cTn id="157" dur="4000"/>
                                        <p:tgtEl>
                                          <p:spTgt spid="236"/>
                                        </p:tgtEl>
                                      </p:cBhvr>
                                    </p:animEffect>
                                    <p:anim calcmode="lin" valueType="num">
                                      <p:cBhvr>
                                        <p:cTn id="158" dur="4000" fill="hold"/>
                                        <p:tgtEl>
                                          <p:spTgt spid="236"/>
                                        </p:tgtEl>
                                        <p:attrNameLst>
                                          <p:attrName>style.rotation</p:attrName>
                                        </p:attrNameLst>
                                      </p:cBhvr>
                                      <p:tavLst>
                                        <p:tav tm="0">
                                          <p:val>
                                            <p:fltVal val="720"/>
                                          </p:val>
                                        </p:tav>
                                        <p:tav tm="100000">
                                          <p:val>
                                            <p:fltVal val="0"/>
                                          </p:val>
                                        </p:tav>
                                      </p:tavLst>
                                    </p:anim>
                                    <p:anim calcmode="lin" valueType="num">
                                      <p:cBhvr>
                                        <p:cTn id="159" dur="4000" fill="hold"/>
                                        <p:tgtEl>
                                          <p:spTgt spid="236"/>
                                        </p:tgtEl>
                                        <p:attrNameLst>
                                          <p:attrName>ppt_h</p:attrName>
                                        </p:attrNameLst>
                                      </p:cBhvr>
                                      <p:tavLst>
                                        <p:tav tm="0">
                                          <p:val>
                                            <p:fltVal val="0"/>
                                          </p:val>
                                        </p:tav>
                                        <p:tav tm="100000">
                                          <p:val>
                                            <p:strVal val="#ppt_h"/>
                                          </p:val>
                                        </p:tav>
                                      </p:tavLst>
                                    </p:anim>
                                    <p:anim calcmode="lin" valueType="num">
                                      <p:cBhvr>
                                        <p:cTn id="160" dur="4000" fill="hold"/>
                                        <p:tgtEl>
                                          <p:spTgt spid="236"/>
                                        </p:tgtEl>
                                        <p:attrNameLst>
                                          <p:attrName>ppt_w</p:attrName>
                                        </p:attrNameLst>
                                      </p:cBhvr>
                                      <p:tavLst>
                                        <p:tav tm="0">
                                          <p:val>
                                            <p:fltVal val="0"/>
                                          </p:val>
                                        </p:tav>
                                        <p:tav tm="100000">
                                          <p:val>
                                            <p:strVal val="#ppt_w"/>
                                          </p:val>
                                        </p:tav>
                                      </p:tavLst>
                                    </p:anim>
                                  </p:childTnLst>
                                </p:cTn>
                              </p:par>
                              <p:par>
                                <p:cTn id="161" presetID="35" presetClass="entr" presetSubtype="0" fill="hold" nodeType="withEffect">
                                  <p:stCondLst>
                                    <p:cond delay="0"/>
                                  </p:stCondLst>
                                  <p:childTnLst>
                                    <p:set>
                                      <p:cBhvr>
                                        <p:cTn id="162" dur="1" fill="hold">
                                          <p:stCondLst>
                                            <p:cond delay="0"/>
                                          </p:stCondLst>
                                        </p:cTn>
                                        <p:tgtEl>
                                          <p:spTgt spid="238"/>
                                        </p:tgtEl>
                                        <p:attrNameLst>
                                          <p:attrName>style.visibility</p:attrName>
                                        </p:attrNameLst>
                                      </p:cBhvr>
                                      <p:to>
                                        <p:strVal val="visible"/>
                                      </p:to>
                                    </p:set>
                                    <p:animEffect transition="in" filter="fade">
                                      <p:cBhvr>
                                        <p:cTn id="163" dur="4000"/>
                                        <p:tgtEl>
                                          <p:spTgt spid="238"/>
                                        </p:tgtEl>
                                      </p:cBhvr>
                                    </p:animEffect>
                                    <p:anim calcmode="lin" valueType="num">
                                      <p:cBhvr>
                                        <p:cTn id="164" dur="4000" fill="hold"/>
                                        <p:tgtEl>
                                          <p:spTgt spid="238"/>
                                        </p:tgtEl>
                                        <p:attrNameLst>
                                          <p:attrName>style.rotation</p:attrName>
                                        </p:attrNameLst>
                                      </p:cBhvr>
                                      <p:tavLst>
                                        <p:tav tm="0">
                                          <p:val>
                                            <p:fltVal val="720"/>
                                          </p:val>
                                        </p:tav>
                                        <p:tav tm="100000">
                                          <p:val>
                                            <p:fltVal val="0"/>
                                          </p:val>
                                        </p:tav>
                                      </p:tavLst>
                                    </p:anim>
                                    <p:anim calcmode="lin" valueType="num">
                                      <p:cBhvr>
                                        <p:cTn id="165" dur="4000" fill="hold"/>
                                        <p:tgtEl>
                                          <p:spTgt spid="238"/>
                                        </p:tgtEl>
                                        <p:attrNameLst>
                                          <p:attrName>ppt_h</p:attrName>
                                        </p:attrNameLst>
                                      </p:cBhvr>
                                      <p:tavLst>
                                        <p:tav tm="0">
                                          <p:val>
                                            <p:fltVal val="0"/>
                                          </p:val>
                                        </p:tav>
                                        <p:tav tm="100000">
                                          <p:val>
                                            <p:strVal val="#ppt_h"/>
                                          </p:val>
                                        </p:tav>
                                      </p:tavLst>
                                    </p:anim>
                                    <p:anim calcmode="lin" valueType="num">
                                      <p:cBhvr>
                                        <p:cTn id="166" dur="4000" fill="hold"/>
                                        <p:tgtEl>
                                          <p:spTgt spid="238"/>
                                        </p:tgtEl>
                                        <p:attrNameLst>
                                          <p:attrName>ppt_w</p:attrName>
                                        </p:attrNameLst>
                                      </p:cBhvr>
                                      <p:tavLst>
                                        <p:tav tm="0">
                                          <p:val>
                                            <p:fltVal val="0"/>
                                          </p:val>
                                        </p:tav>
                                        <p:tav tm="100000">
                                          <p:val>
                                            <p:strVal val="#ppt_w"/>
                                          </p:val>
                                        </p:tav>
                                      </p:tavLst>
                                    </p:anim>
                                  </p:childTnLst>
                                </p:cTn>
                              </p:par>
                              <p:par>
                                <p:cTn id="167" presetID="35" presetClass="entr" presetSubtype="0" fill="hold" nodeType="withEffect">
                                  <p:stCondLst>
                                    <p:cond delay="0"/>
                                  </p:stCondLst>
                                  <p:childTnLst>
                                    <p:set>
                                      <p:cBhvr>
                                        <p:cTn id="168" dur="1" fill="hold">
                                          <p:stCondLst>
                                            <p:cond delay="0"/>
                                          </p:stCondLst>
                                        </p:cTn>
                                        <p:tgtEl>
                                          <p:spTgt spid="240"/>
                                        </p:tgtEl>
                                        <p:attrNameLst>
                                          <p:attrName>style.visibility</p:attrName>
                                        </p:attrNameLst>
                                      </p:cBhvr>
                                      <p:to>
                                        <p:strVal val="visible"/>
                                      </p:to>
                                    </p:set>
                                    <p:animEffect transition="in" filter="fade">
                                      <p:cBhvr>
                                        <p:cTn id="169" dur="4000"/>
                                        <p:tgtEl>
                                          <p:spTgt spid="240"/>
                                        </p:tgtEl>
                                      </p:cBhvr>
                                    </p:animEffect>
                                    <p:anim calcmode="lin" valueType="num">
                                      <p:cBhvr>
                                        <p:cTn id="170" dur="4000" fill="hold"/>
                                        <p:tgtEl>
                                          <p:spTgt spid="240"/>
                                        </p:tgtEl>
                                        <p:attrNameLst>
                                          <p:attrName>style.rotation</p:attrName>
                                        </p:attrNameLst>
                                      </p:cBhvr>
                                      <p:tavLst>
                                        <p:tav tm="0">
                                          <p:val>
                                            <p:fltVal val="720"/>
                                          </p:val>
                                        </p:tav>
                                        <p:tav tm="100000">
                                          <p:val>
                                            <p:fltVal val="0"/>
                                          </p:val>
                                        </p:tav>
                                      </p:tavLst>
                                    </p:anim>
                                    <p:anim calcmode="lin" valueType="num">
                                      <p:cBhvr>
                                        <p:cTn id="171" dur="4000" fill="hold"/>
                                        <p:tgtEl>
                                          <p:spTgt spid="240"/>
                                        </p:tgtEl>
                                        <p:attrNameLst>
                                          <p:attrName>ppt_h</p:attrName>
                                        </p:attrNameLst>
                                      </p:cBhvr>
                                      <p:tavLst>
                                        <p:tav tm="0">
                                          <p:val>
                                            <p:fltVal val="0"/>
                                          </p:val>
                                        </p:tav>
                                        <p:tav tm="100000">
                                          <p:val>
                                            <p:strVal val="#ppt_h"/>
                                          </p:val>
                                        </p:tav>
                                      </p:tavLst>
                                    </p:anim>
                                    <p:anim calcmode="lin" valueType="num">
                                      <p:cBhvr>
                                        <p:cTn id="172" dur="4000" fill="hold"/>
                                        <p:tgtEl>
                                          <p:spTgt spid="240"/>
                                        </p:tgtEl>
                                        <p:attrNameLst>
                                          <p:attrName>ppt_w</p:attrName>
                                        </p:attrNameLst>
                                      </p:cBhvr>
                                      <p:tavLst>
                                        <p:tav tm="0">
                                          <p:val>
                                            <p:fltVal val="0"/>
                                          </p:val>
                                        </p:tav>
                                        <p:tav tm="100000">
                                          <p:val>
                                            <p:strVal val="#ppt_w"/>
                                          </p:val>
                                        </p:tav>
                                      </p:tavLst>
                                    </p:anim>
                                  </p:childTnLst>
                                </p:cTn>
                              </p:par>
                              <p:par>
                                <p:cTn id="173" presetID="35" presetClass="entr" presetSubtype="0" fill="hold" nodeType="withEffect">
                                  <p:stCondLst>
                                    <p:cond delay="0"/>
                                  </p:stCondLst>
                                  <p:childTnLst>
                                    <p:set>
                                      <p:cBhvr>
                                        <p:cTn id="174" dur="1" fill="hold">
                                          <p:stCondLst>
                                            <p:cond delay="0"/>
                                          </p:stCondLst>
                                        </p:cTn>
                                        <p:tgtEl>
                                          <p:spTgt spid="244"/>
                                        </p:tgtEl>
                                        <p:attrNameLst>
                                          <p:attrName>style.visibility</p:attrName>
                                        </p:attrNameLst>
                                      </p:cBhvr>
                                      <p:to>
                                        <p:strVal val="visible"/>
                                      </p:to>
                                    </p:set>
                                    <p:animEffect transition="in" filter="fade">
                                      <p:cBhvr>
                                        <p:cTn id="175" dur="4000"/>
                                        <p:tgtEl>
                                          <p:spTgt spid="244"/>
                                        </p:tgtEl>
                                      </p:cBhvr>
                                    </p:animEffect>
                                    <p:anim calcmode="lin" valueType="num">
                                      <p:cBhvr>
                                        <p:cTn id="176" dur="4000" fill="hold"/>
                                        <p:tgtEl>
                                          <p:spTgt spid="244"/>
                                        </p:tgtEl>
                                        <p:attrNameLst>
                                          <p:attrName>style.rotation</p:attrName>
                                        </p:attrNameLst>
                                      </p:cBhvr>
                                      <p:tavLst>
                                        <p:tav tm="0">
                                          <p:val>
                                            <p:fltVal val="720"/>
                                          </p:val>
                                        </p:tav>
                                        <p:tav tm="100000">
                                          <p:val>
                                            <p:fltVal val="0"/>
                                          </p:val>
                                        </p:tav>
                                      </p:tavLst>
                                    </p:anim>
                                    <p:anim calcmode="lin" valueType="num">
                                      <p:cBhvr>
                                        <p:cTn id="177" dur="4000" fill="hold"/>
                                        <p:tgtEl>
                                          <p:spTgt spid="244"/>
                                        </p:tgtEl>
                                        <p:attrNameLst>
                                          <p:attrName>ppt_h</p:attrName>
                                        </p:attrNameLst>
                                      </p:cBhvr>
                                      <p:tavLst>
                                        <p:tav tm="0">
                                          <p:val>
                                            <p:fltVal val="0"/>
                                          </p:val>
                                        </p:tav>
                                        <p:tav tm="100000">
                                          <p:val>
                                            <p:strVal val="#ppt_h"/>
                                          </p:val>
                                        </p:tav>
                                      </p:tavLst>
                                    </p:anim>
                                    <p:anim calcmode="lin" valueType="num">
                                      <p:cBhvr>
                                        <p:cTn id="178" dur="4000" fill="hold"/>
                                        <p:tgtEl>
                                          <p:spTgt spid="244"/>
                                        </p:tgtEl>
                                        <p:attrNameLst>
                                          <p:attrName>ppt_w</p:attrName>
                                        </p:attrNameLst>
                                      </p:cBhvr>
                                      <p:tavLst>
                                        <p:tav tm="0">
                                          <p:val>
                                            <p:fltVal val="0"/>
                                          </p:val>
                                        </p:tav>
                                        <p:tav tm="100000">
                                          <p:val>
                                            <p:strVal val="#ppt_w"/>
                                          </p:val>
                                        </p:tav>
                                      </p:tavLst>
                                    </p:anim>
                                  </p:childTnLst>
                                </p:cTn>
                              </p:par>
                              <p:par>
                                <p:cTn id="179" presetID="35" presetClass="entr" presetSubtype="0" fill="hold" nodeType="withEffect">
                                  <p:stCondLst>
                                    <p:cond delay="0"/>
                                  </p:stCondLst>
                                  <p:childTnLst>
                                    <p:set>
                                      <p:cBhvr>
                                        <p:cTn id="180" dur="1" fill="hold">
                                          <p:stCondLst>
                                            <p:cond delay="0"/>
                                          </p:stCondLst>
                                        </p:cTn>
                                        <p:tgtEl>
                                          <p:spTgt spid="246"/>
                                        </p:tgtEl>
                                        <p:attrNameLst>
                                          <p:attrName>style.visibility</p:attrName>
                                        </p:attrNameLst>
                                      </p:cBhvr>
                                      <p:to>
                                        <p:strVal val="visible"/>
                                      </p:to>
                                    </p:set>
                                    <p:animEffect transition="in" filter="fade">
                                      <p:cBhvr>
                                        <p:cTn id="181" dur="4000"/>
                                        <p:tgtEl>
                                          <p:spTgt spid="246"/>
                                        </p:tgtEl>
                                      </p:cBhvr>
                                    </p:animEffect>
                                    <p:anim calcmode="lin" valueType="num">
                                      <p:cBhvr>
                                        <p:cTn id="182" dur="4000" fill="hold"/>
                                        <p:tgtEl>
                                          <p:spTgt spid="246"/>
                                        </p:tgtEl>
                                        <p:attrNameLst>
                                          <p:attrName>style.rotation</p:attrName>
                                        </p:attrNameLst>
                                      </p:cBhvr>
                                      <p:tavLst>
                                        <p:tav tm="0">
                                          <p:val>
                                            <p:fltVal val="720"/>
                                          </p:val>
                                        </p:tav>
                                        <p:tav tm="100000">
                                          <p:val>
                                            <p:fltVal val="0"/>
                                          </p:val>
                                        </p:tav>
                                      </p:tavLst>
                                    </p:anim>
                                    <p:anim calcmode="lin" valueType="num">
                                      <p:cBhvr>
                                        <p:cTn id="183" dur="4000" fill="hold"/>
                                        <p:tgtEl>
                                          <p:spTgt spid="246"/>
                                        </p:tgtEl>
                                        <p:attrNameLst>
                                          <p:attrName>ppt_h</p:attrName>
                                        </p:attrNameLst>
                                      </p:cBhvr>
                                      <p:tavLst>
                                        <p:tav tm="0">
                                          <p:val>
                                            <p:fltVal val="0"/>
                                          </p:val>
                                        </p:tav>
                                        <p:tav tm="100000">
                                          <p:val>
                                            <p:strVal val="#ppt_h"/>
                                          </p:val>
                                        </p:tav>
                                      </p:tavLst>
                                    </p:anim>
                                    <p:anim calcmode="lin" valueType="num">
                                      <p:cBhvr>
                                        <p:cTn id="184" dur="4000" fill="hold"/>
                                        <p:tgtEl>
                                          <p:spTgt spid="246"/>
                                        </p:tgtEl>
                                        <p:attrNameLst>
                                          <p:attrName>ppt_w</p:attrName>
                                        </p:attrNameLst>
                                      </p:cBhvr>
                                      <p:tavLst>
                                        <p:tav tm="0">
                                          <p:val>
                                            <p:fltVal val="0"/>
                                          </p:val>
                                        </p:tav>
                                        <p:tav tm="100000">
                                          <p:val>
                                            <p:strVal val="#ppt_w"/>
                                          </p:val>
                                        </p:tav>
                                      </p:tavLst>
                                    </p:anim>
                                  </p:childTnLst>
                                </p:cTn>
                              </p:par>
                              <p:par>
                                <p:cTn id="185" presetID="35" presetClass="entr" presetSubtype="0" fill="hold" nodeType="withEffect">
                                  <p:stCondLst>
                                    <p:cond delay="0"/>
                                  </p:stCondLst>
                                  <p:childTnLst>
                                    <p:set>
                                      <p:cBhvr>
                                        <p:cTn id="186" dur="1" fill="hold">
                                          <p:stCondLst>
                                            <p:cond delay="0"/>
                                          </p:stCondLst>
                                        </p:cTn>
                                        <p:tgtEl>
                                          <p:spTgt spid="248"/>
                                        </p:tgtEl>
                                        <p:attrNameLst>
                                          <p:attrName>style.visibility</p:attrName>
                                        </p:attrNameLst>
                                      </p:cBhvr>
                                      <p:to>
                                        <p:strVal val="visible"/>
                                      </p:to>
                                    </p:set>
                                    <p:animEffect transition="in" filter="fade">
                                      <p:cBhvr>
                                        <p:cTn id="187" dur="4000"/>
                                        <p:tgtEl>
                                          <p:spTgt spid="248"/>
                                        </p:tgtEl>
                                      </p:cBhvr>
                                    </p:animEffect>
                                    <p:anim calcmode="lin" valueType="num">
                                      <p:cBhvr>
                                        <p:cTn id="188" dur="4000" fill="hold"/>
                                        <p:tgtEl>
                                          <p:spTgt spid="248"/>
                                        </p:tgtEl>
                                        <p:attrNameLst>
                                          <p:attrName>style.rotation</p:attrName>
                                        </p:attrNameLst>
                                      </p:cBhvr>
                                      <p:tavLst>
                                        <p:tav tm="0">
                                          <p:val>
                                            <p:fltVal val="720"/>
                                          </p:val>
                                        </p:tav>
                                        <p:tav tm="100000">
                                          <p:val>
                                            <p:fltVal val="0"/>
                                          </p:val>
                                        </p:tav>
                                      </p:tavLst>
                                    </p:anim>
                                    <p:anim calcmode="lin" valueType="num">
                                      <p:cBhvr>
                                        <p:cTn id="189" dur="4000" fill="hold"/>
                                        <p:tgtEl>
                                          <p:spTgt spid="248"/>
                                        </p:tgtEl>
                                        <p:attrNameLst>
                                          <p:attrName>ppt_h</p:attrName>
                                        </p:attrNameLst>
                                      </p:cBhvr>
                                      <p:tavLst>
                                        <p:tav tm="0">
                                          <p:val>
                                            <p:fltVal val="0"/>
                                          </p:val>
                                        </p:tav>
                                        <p:tav tm="100000">
                                          <p:val>
                                            <p:strVal val="#ppt_h"/>
                                          </p:val>
                                        </p:tav>
                                      </p:tavLst>
                                    </p:anim>
                                    <p:anim calcmode="lin" valueType="num">
                                      <p:cBhvr>
                                        <p:cTn id="190" dur="4000" fill="hold"/>
                                        <p:tgtEl>
                                          <p:spTgt spid="248"/>
                                        </p:tgtEl>
                                        <p:attrNameLst>
                                          <p:attrName>ppt_w</p:attrName>
                                        </p:attrNameLst>
                                      </p:cBhvr>
                                      <p:tavLst>
                                        <p:tav tm="0">
                                          <p:val>
                                            <p:fltVal val="0"/>
                                          </p:val>
                                        </p:tav>
                                        <p:tav tm="100000">
                                          <p:val>
                                            <p:strVal val="#ppt_w"/>
                                          </p:val>
                                        </p:tav>
                                      </p:tavLst>
                                    </p:anim>
                                  </p:childTnLst>
                                </p:cTn>
                              </p:par>
                              <p:par>
                                <p:cTn id="191" presetID="35" presetClass="entr" presetSubtype="0" fill="hold" nodeType="withEffect">
                                  <p:stCondLst>
                                    <p:cond delay="0"/>
                                  </p:stCondLst>
                                  <p:childTnLst>
                                    <p:set>
                                      <p:cBhvr>
                                        <p:cTn id="192" dur="1" fill="hold">
                                          <p:stCondLst>
                                            <p:cond delay="0"/>
                                          </p:stCondLst>
                                        </p:cTn>
                                        <p:tgtEl>
                                          <p:spTgt spid="250"/>
                                        </p:tgtEl>
                                        <p:attrNameLst>
                                          <p:attrName>style.visibility</p:attrName>
                                        </p:attrNameLst>
                                      </p:cBhvr>
                                      <p:to>
                                        <p:strVal val="visible"/>
                                      </p:to>
                                    </p:set>
                                    <p:animEffect transition="in" filter="fade">
                                      <p:cBhvr>
                                        <p:cTn id="193" dur="4000"/>
                                        <p:tgtEl>
                                          <p:spTgt spid="250"/>
                                        </p:tgtEl>
                                      </p:cBhvr>
                                    </p:animEffect>
                                    <p:anim calcmode="lin" valueType="num">
                                      <p:cBhvr>
                                        <p:cTn id="194" dur="4000" fill="hold"/>
                                        <p:tgtEl>
                                          <p:spTgt spid="250"/>
                                        </p:tgtEl>
                                        <p:attrNameLst>
                                          <p:attrName>style.rotation</p:attrName>
                                        </p:attrNameLst>
                                      </p:cBhvr>
                                      <p:tavLst>
                                        <p:tav tm="0">
                                          <p:val>
                                            <p:fltVal val="720"/>
                                          </p:val>
                                        </p:tav>
                                        <p:tav tm="100000">
                                          <p:val>
                                            <p:fltVal val="0"/>
                                          </p:val>
                                        </p:tav>
                                      </p:tavLst>
                                    </p:anim>
                                    <p:anim calcmode="lin" valueType="num">
                                      <p:cBhvr>
                                        <p:cTn id="195" dur="4000" fill="hold"/>
                                        <p:tgtEl>
                                          <p:spTgt spid="250"/>
                                        </p:tgtEl>
                                        <p:attrNameLst>
                                          <p:attrName>ppt_h</p:attrName>
                                        </p:attrNameLst>
                                      </p:cBhvr>
                                      <p:tavLst>
                                        <p:tav tm="0">
                                          <p:val>
                                            <p:fltVal val="0"/>
                                          </p:val>
                                        </p:tav>
                                        <p:tav tm="100000">
                                          <p:val>
                                            <p:strVal val="#ppt_h"/>
                                          </p:val>
                                        </p:tav>
                                      </p:tavLst>
                                    </p:anim>
                                    <p:anim calcmode="lin" valueType="num">
                                      <p:cBhvr>
                                        <p:cTn id="196" dur="4000" fill="hold"/>
                                        <p:tgtEl>
                                          <p:spTgt spid="250"/>
                                        </p:tgtEl>
                                        <p:attrNameLst>
                                          <p:attrName>ppt_w</p:attrName>
                                        </p:attrNameLst>
                                      </p:cBhvr>
                                      <p:tavLst>
                                        <p:tav tm="0">
                                          <p:val>
                                            <p:fltVal val="0"/>
                                          </p:val>
                                        </p:tav>
                                        <p:tav tm="100000">
                                          <p:val>
                                            <p:strVal val="#ppt_w"/>
                                          </p:val>
                                        </p:tav>
                                      </p:tavLst>
                                    </p:anim>
                                  </p:childTnLst>
                                </p:cTn>
                              </p:par>
                              <p:par>
                                <p:cTn id="197" presetID="35" presetClass="entr" presetSubtype="0" fill="hold" nodeType="withEffect">
                                  <p:stCondLst>
                                    <p:cond delay="0"/>
                                  </p:stCondLst>
                                  <p:childTnLst>
                                    <p:set>
                                      <p:cBhvr>
                                        <p:cTn id="198" dur="1" fill="hold">
                                          <p:stCondLst>
                                            <p:cond delay="0"/>
                                          </p:stCondLst>
                                        </p:cTn>
                                        <p:tgtEl>
                                          <p:spTgt spid="252"/>
                                        </p:tgtEl>
                                        <p:attrNameLst>
                                          <p:attrName>style.visibility</p:attrName>
                                        </p:attrNameLst>
                                      </p:cBhvr>
                                      <p:to>
                                        <p:strVal val="visible"/>
                                      </p:to>
                                    </p:set>
                                    <p:animEffect transition="in" filter="fade">
                                      <p:cBhvr>
                                        <p:cTn id="199" dur="4000"/>
                                        <p:tgtEl>
                                          <p:spTgt spid="252"/>
                                        </p:tgtEl>
                                      </p:cBhvr>
                                    </p:animEffect>
                                    <p:anim calcmode="lin" valueType="num">
                                      <p:cBhvr>
                                        <p:cTn id="200" dur="4000" fill="hold"/>
                                        <p:tgtEl>
                                          <p:spTgt spid="252"/>
                                        </p:tgtEl>
                                        <p:attrNameLst>
                                          <p:attrName>style.rotation</p:attrName>
                                        </p:attrNameLst>
                                      </p:cBhvr>
                                      <p:tavLst>
                                        <p:tav tm="0">
                                          <p:val>
                                            <p:fltVal val="720"/>
                                          </p:val>
                                        </p:tav>
                                        <p:tav tm="100000">
                                          <p:val>
                                            <p:fltVal val="0"/>
                                          </p:val>
                                        </p:tav>
                                      </p:tavLst>
                                    </p:anim>
                                    <p:anim calcmode="lin" valueType="num">
                                      <p:cBhvr>
                                        <p:cTn id="201" dur="4000" fill="hold"/>
                                        <p:tgtEl>
                                          <p:spTgt spid="252"/>
                                        </p:tgtEl>
                                        <p:attrNameLst>
                                          <p:attrName>ppt_h</p:attrName>
                                        </p:attrNameLst>
                                      </p:cBhvr>
                                      <p:tavLst>
                                        <p:tav tm="0">
                                          <p:val>
                                            <p:fltVal val="0"/>
                                          </p:val>
                                        </p:tav>
                                        <p:tav tm="100000">
                                          <p:val>
                                            <p:strVal val="#ppt_h"/>
                                          </p:val>
                                        </p:tav>
                                      </p:tavLst>
                                    </p:anim>
                                    <p:anim calcmode="lin" valueType="num">
                                      <p:cBhvr>
                                        <p:cTn id="202" dur="4000" fill="hold"/>
                                        <p:tgtEl>
                                          <p:spTgt spid="252"/>
                                        </p:tgtEl>
                                        <p:attrNameLst>
                                          <p:attrName>ppt_w</p:attrName>
                                        </p:attrNameLst>
                                      </p:cBhvr>
                                      <p:tavLst>
                                        <p:tav tm="0">
                                          <p:val>
                                            <p:fltVal val="0"/>
                                          </p:val>
                                        </p:tav>
                                        <p:tav tm="100000">
                                          <p:val>
                                            <p:strVal val="#ppt_w"/>
                                          </p:val>
                                        </p:tav>
                                      </p:tavLst>
                                    </p:anim>
                                  </p:childTnLst>
                                </p:cTn>
                              </p:par>
                              <p:par>
                                <p:cTn id="203" presetID="35" presetClass="entr" presetSubtype="0" fill="hold" nodeType="with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fade">
                                      <p:cBhvr>
                                        <p:cTn id="205" dur="4000"/>
                                        <p:tgtEl>
                                          <p:spTgt spid="33"/>
                                        </p:tgtEl>
                                      </p:cBhvr>
                                    </p:animEffect>
                                    <p:anim calcmode="lin" valueType="num">
                                      <p:cBhvr>
                                        <p:cTn id="206" dur="4000" fill="hold"/>
                                        <p:tgtEl>
                                          <p:spTgt spid="33"/>
                                        </p:tgtEl>
                                        <p:attrNameLst>
                                          <p:attrName>style.rotation</p:attrName>
                                        </p:attrNameLst>
                                      </p:cBhvr>
                                      <p:tavLst>
                                        <p:tav tm="0">
                                          <p:val>
                                            <p:fltVal val="720"/>
                                          </p:val>
                                        </p:tav>
                                        <p:tav tm="100000">
                                          <p:val>
                                            <p:fltVal val="0"/>
                                          </p:val>
                                        </p:tav>
                                      </p:tavLst>
                                    </p:anim>
                                    <p:anim calcmode="lin" valueType="num">
                                      <p:cBhvr>
                                        <p:cTn id="207" dur="4000" fill="hold"/>
                                        <p:tgtEl>
                                          <p:spTgt spid="33"/>
                                        </p:tgtEl>
                                        <p:attrNameLst>
                                          <p:attrName>ppt_h</p:attrName>
                                        </p:attrNameLst>
                                      </p:cBhvr>
                                      <p:tavLst>
                                        <p:tav tm="0">
                                          <p:val>
                                            <p:fltVal val="0"/>
                                          </p:val>
                                        </p:tav>
                                        <p:tav tm="100000">
                                          <p:val>
                                            <p:strVal val="#ppt_h"/>
                                          </p:val>
                                        </p:tav>
                                      </p:tavLst>
                                    </p:anim>
                                    <p:anim calcmode="lin" valueType="num">
                                      <p:cBhvr>
                                        <p:cTn id="208" dur="4000" fill="hold"/>
                                        <p:tgtEl>
                                          <p:spTgt spid="33"/>
                                        </p:tgtEl>
                                        <p:attrNameLst>
                                          <p:attrName>ppt_w</p:attrName>
                                        </p:attrNameLst>
                                      </p:cBhvr>
                                      <p:tavLst>
                                        <p:tav tm="0">
                                          <p:val>
                                            <p:fltVal val="0"/>
                                          </p:val>
                                        </p:tav>
                                        <p:tav tm="100000">
                                          <p:val>
                                            <p:strVal val="#ppt_w"/>
                                          </p:val>
                                        </p:tav>
                                      </p:tavLst>
                                    </p:anim>
                                  </p:childTnLst>
                                </p:cTn>
                              </p:par>
                              <p:par>
                                <p:cTn id="209" presetID="35" presetClass="entr" presetSubtype="0" fill="hold" nodeType="withEffect">
                                  <p:stCondLst>
                                    <p:cond delay="0"/>
                                  </p:stCondLst>
                                  <p:childTnLst>
                                    <p:set>
                                      <p:cBhvr>
                                        <p:cTn id="210" dur="1" fill="hold">
                                          <p:stCondLst>
                                            <p:cond delay="0"/>
                                          </p:stCondLst>
                                        </p:cTn>
                                        <p:tgtEl>
                                          <p:spTgt spid="37"/>
                                        </p:tgtEl>
                                        <p:attrNameLst>
                                          <p:attrName>style.visibility</p:attrName>
                                        </p:attrNameLst>
                                      </p:cBhvr>
                                      <p:to>
                                        <p:strVal val="visible"/>
                                      </p:to>
                                    </p:set>
                                    <p:animEffect transition="in" filter="fade">
                                      <p:cBhvr>
                                        <p:cTn id="211" dur="4000"/>
                                        <p:tgtEl>
                                          <p:spTgt spid="37"/>
                                        </p:tgtEl>
                                      </p:cBhvr>
                                    </p:animEffect>
                                    <p:anim calcmode="lin" valueType="num">
                                      <p:cBhvr>
                                        <p:cTn id="212" dur="4000" fill="hold"/>
                                        <p:tgtEl>
                                          <p:spTgt spid="37"/>
                                        </p:tgtEl>
                                        <p:attrNameLst>
                                          <p:attrName>style.rotation</p:attrName>
                                        </p:attrNameLst>
                                      </p:cBhvr>
                                      <p:tavLst>
                                        <p:tav tm="0">
                                          <p:val>
                                            <p:fltVal val="720"/>
                                          </p:val>
                                        </p:tav>
                                        <p:tav tm="100000">
                                          <p:val>
                                            <p:fltVal val="0"/>
                                          </p:val>
                                        </p:tav>
                                      </p:tavLst>
                                    </p:anim>
                                    <p:anim calcmode="lin" valueType="num">
                                      <p:cBhvr>
                                        <p:cTn id="213" dur="4000" fill="hold"/>
                                        <p:tgtEl>
                                          <p:spTgt spid="37"/>
                                        </p:tgtEl>
                                        <p:attrNameLst>
                                          <p:attrName>ppt_h</p:attrName>
                                        </p:attrNameLst>
                                      </p:cBhvr>
                                      <p:tavLst>
                                        <p:tav tm="0">
                                          <p:val>
                                            <p:fltVal val="0"/>
                                          </p:val>
                                        </p:tav>
                                        <p:tav tm="100000">
                                          <p:val>
                                            <p:strVal val="#ppt_h"/>
                                          </p:val>
                                        </p:tav>
                                      </p:tavLst>
                                    </p:anim>
                                    <p:anim calcmode="lin" valueType="num">
                                      <p:cBhvr>
                                        <p:cTn id="214" dur="4000" fill="hold"/>
                                        <p:tgtEl>
                                          <p:spTgt spid="37"/>
                                        </p:tgtEl>
                                        <p:attrNameLst>
                                          <p:attrName>ppt_w</p:attrName>
                                        </p:attrNameLst>
                                      </p:cBhvr>
                                      <p:tavLst>
                                        <p:tav tm="0">
                                          <p:val>
                                            <p:fltVal val="0"/>
                                          </p:val>
                                        </p:tav>
                                        <p:tav tm="100000">
                                          <p:val>
                                            <p:strVal val="#ppt_w"/>
                                          </p:val>
                                        </p:tav>
                                      </p:tavLst>
                                    </p:anim>
                                  </p:childTnLst>
                                </p:cTn>
                              </p:par>
                              <p:par>
                                <p:cTn id="215" presetID="35" presetClass="entr" presetSubtype="0" fill="hold" nodeType="withEffect">
                                  <p:stCondLst>
                                    <p:cond delay="0"/>
                                  </p:stCondLst>
                                  <p:childTnLst>
                                    <p:set>
                                      <p:cBhvr>
                                        <p:cTn id="216" dur="1" fill="hold">
                                          <p:stCondLst>
                                            <p:cond delay="0"/>
                                          </p:stCondLst>
                                        </p:cTn>
                                        <p:tgtEl>
                                          <p:spTgt spid="41"/>
                                        </p:tgtEl>
                                        <p:attrNameLst>
                                          <p:attrName>style.visibility</p:attrName>
                                        </p:attrNameLst>
                                      </p:cBhvr>
                                      <p:to>
                                        <p:strVal val="visible"/>
                                      </p:to>
                                    </p:set>
                                    <p:animEffect transition="in" filter="fade">
                                      <p:cBhvr>
                                        <p:cTn id="217" dur="4000"/>
                                        <p:tgtEl>
                                          <p:spTgt spid="41"/>
                                        </p:tgtEl>
                                      </p:cBhvr>
                                    </p:animEffect>
                                    <p:anim calcmode="lin" valueType="num">
                                      <p:cBhvr>
                                        <p:cTn id="218" dur="4000" fill="hold"/>
                                        <p:tgtEl>
                                          <p:spTgt spid="41"/>
                                        </p:tgtEl>
                                        <p:attrNameLst>
                                          <p:attrName>style.rotation</p:attrName>
                                        </p:attrNameLst>
                                      </p:cBhvr>
                                      <p:tavLst>
                                        <p:tav tm="0">
                                          <p:val>
                                            <p:fltVal val="720"/>
                                          </p:val>
                                        </p:tav>
                                        <p:tav tm="100000">
                                          <p:val>
                                            <p:fltVal val="0"/>
                                          </p:val>
                                        </p:tav>
                                      </p:tavLst>
                                    </p:anim>
                                    <p:anim calcmode="lin" valueType="num">
                                      <p:cBhvr>
                                        <p:cTn id="219" dur="4000" fill="hold"/>
                                        <p:tgtEl>
                                          <p:spTgt spid="41"/>
                                        </p:tgtEl>
                                        <p:attrNameLst>
                                          <p:attrName>ppt_h</p:attrName>
                                        </p:attrNameLst>
                                      </p:cBhvr>
                                      <p:tavLst>
                                        <p:tav tm="0">
                                          <p:val>
                                            <p:fltVal val="0"/>
                                          </p:val>
                                        </p:tav>
                                        <p:tav tm="100000">
                                          <p:val>
                                            <p:strVal val="#ppt_h"/>
                                          </p:val>
                                        </p:tav>
                                      </p:tavLst>
                                    </p:anim>
                                    <p:anim calcmode="lin" valueType="num">
                                      <p:cBhvr>
                                        <p:cTn id="220" dur="4000" fill="hold"/>
                                        <p:tgtEl>
                                          <p:spTgt spid="41"/>
                                        </p:tgtEl>
                                        <p:attrNameLst>
                                          <p:attrName>ppt_w</p:attrName>
                                        </p:attrNameLst>
                                      </p:cBhvr>
                                      <p:tavLst>
                                        <p:tav tm="0">
                                          <p:val>
                                            <p:fltVal val="0"/>
                                          </p:val>
                                        </p:tav>
                                        <p:tav tm="100000">
                                          <p:val>
                                            <p:strVal val="#ppt_w"/>
                                          </p:val>
                                        </p:tav>
                                      </p:tavLst>
                                    </p:anim>
                                  </p:childTnLst>
                                </p:cTn>
                              </p:par>
                              <p:par>
                                <p:cTn id="221" presetID="35" presetClass="entr" presetSubtype="0" fill="hold" nodeType="withEffect">
                                  <p:stCondLst>
                                    <p:cond delay="0"/>
                                  </p:stCondLst>
                                  <p:childTnLst>
                                    <p:set>
                                      <p:cBhvr>
                                        <p:cTn id="222" dur="1" fill="hold">
                                          <p:stCondLst>
                                            <p:cond delay="0"/>
                                          </p:stCondLst>
                                        </p:cTn>
                                        <p:tgtEl>
                                          <p:spTgt spid="43"/>
                                        </p:tgtEl>
                                        <p:attrNameLst>
                                          <p:attrName>style.visibility</p:attrName>
                                        </p:attrNameLst>
                                      </p:cBhvr>
                                      <p:to>
                                        <p:strVal val="visible"/>
                                      </p:to>
                                    </p:set>
                                    <p:animEffect transition="in" filter="fade">
                                      <p:cBhvr>
                                        <p:cTn id="223" dur="4000"/>
                                        <p:tgtEl>
                                          <p:spTgt spid="43"/>
                                        </p:tgtEl>
                                      </p:cBhvr>
                                    </p:animEffect>
                                    <p:anim calcmode="lin" valueType="num">
                                      <p:cBhvr>
                                        <p:cTn id="224" dur="4000" fill="hold"/>
                                        <p:tgtEl>
                                          <p:spTgt spid="43"/>
                                        </p:tgtEl>
                                        <p:attrNameLst>
                                          <p:attrName>style.rotation</p:attrName>
                                        </p:attrNameLst>
                                      </p:cBhvr>
                                      <p:tavLst>
                                        <p:tav tm="0">
                                          <p:val>
                                            <p:fltVal val="720"/>
                                          </p:val>
                                        </p:tav>
                                        <p:tav tm="100000">
                                          <p:val>
                                            <p:fltVal val="0"/>
                                          </p:val>
                                        </p:tav>
                                      </p:tavLst>
                                    </p:anim>
                                    <p:anim calcmode="lin" valueType="num">
                                      <p:cBhvr>
                                        <p:cTn id="225" dur="4000" fill="hold"/>
                                        <p:tgtEl>
                                          <p:spTgt spid="43"/>
                                        </p:tgtEl>
                                        <p:attrNameLst>
                                          <p:attrName>ppt_h</p:attrName>
                                        </p:attrNameLst>
                                      </p:cBhvr>
                                      <p:tavLst>
                                        <p:tav tm="0">
                                          <p:val>
                                            <p:fltVal val="0"/>
                                          </p:val>
                                        </p:tav>
                                        <p:tav tm="100000">
                                          <p:val>
                                            <p:strVal val="#ppt_h"/>
                                          </p:val>
                                        </p:tav>
                                      </p:tavLst>
                                    </p:anim>
                                    <p:anim calcmode="lin" valueType="num">
                                      <p:cBhvr>
                                        <p:cTn id="226" dur="4000" fill="hold"/>
                                        <p:tgtEl>
                                          <p:spTgt spid="43"/>
                                        </p:tgtEl>
                                        <p:attrNameLst>
                                          <p:attrName>ppt_w</p:attrName>
                                        </p:attrNameLst>
                                      </p:cBhvr>
                                      <p:tavLst>
                                        <p:tav tm="0">
                                          <p:val>
                                            <p:fltVal val="0"/>
                                          </p:val>
                                        </p:tav>
                                        <p:tav tm="100000">
                                          <p:val>
                                            <p:strVal val="#ppt_w"/>
                                          </p:val>
                                        </p:tav>
                                      </p:tavLst>
                                    </p:anim>
                                  </p:childTnLst>
                                </p:cTn>
                              </p:par>
                              <p:par>
                                <p:cTn id="227" presetID="35" presetClass="entr" presetSubtype="0" fill="hold" nodeType="withEffect">
                                  <p:stCondLst>
                                    <p:cond delay="0"/>
                                  </p:stCondLst>
                                  <p:childTnLst>
                                    <p:set>
                                      <p:cBhvr>
                                        <p:cTn id="228" dur="1" fill="hold">
                                          <p:stCondLst>
                                            <p:cond delay="0"/>
                                          </p:stCondLst>
                                        </p:cTn>
                                        <p:tgtEl>
                                          <p:spTgt spid="45"/>
                                        </p:tgtEl>
                                        <p:attrNameLst>
                                          <p:attrName>style.visibility</p:attrName>
                                        </p:attrNameLst>
                                      </p:cBhvr>
                                      <p:to>
                                        <p:strVal val="visible"/>
                                      </p:to>
                                    </p:set>
                                    <p:animEffect transition="in" filter="fade">
                                      <p:cBhvr>
                                        <p:cTn id="229" dur="4000"/>
                                        <p:tgtEl>
                                          <p:spTgt spid="45"/>
                                        </p:tgtEl>
                                      </p:cBhvr>
                                    </p:animEffect>
                                    <p:anim calcmode="lin" valueType="num">
                                      <p:cBhvr>
                                        <p:cTn id="230" dur="4000" fill="hold"/>
                                        <p:tgtEl>
                                          <p:spTgt spid="45"/>
                                        </p:tgtEl>
                                        <p:attrNameLst>
                                          <p:attrName>style.rotation</p:attrName>
                                        </p:attrNameLst>
                                      </p:cBhvr>
                                      <p:tavLst>
                                        <p:tav tm="0">
                                          <p:val>
                                            <p:fltVal val="720"/>
                                          </p:val>
                                        </p:tav>
                                        <p:tav tm="100000">
                                          <p:val>
                                            <p:fltVal val="0"/>
                                          </p:val>
                                        </p:tav>
                                      </p:tavLst>
                                    </p:anim>
                                    <p:anim calcmode="lin" valueType="num">
                                      <p:cBhvr>
                                        <p:cTn id="231" dur="4000" fill="hold"/>
                                        <p:tgtEl>
                                          <p:spTgt spid="45"/>
                                        </p:tgtEl>
                                        <p:attrNameLst>
                                          <p:attrName>ppt_h</p:attrName>
                                        </p:attrNameLst>
                                      </p:cBhvr>
                                      <p:tavLst>
                                        <p:tav tm="0">
                                          <p:val>
                                            <p:fltVal val="0"/>
                                          </p:val>
                                        </p:tav>
                                        <p:tav tm="100000">
                                          <p:val>
                                            <p:strVal val="#ppt_h"/>
                                          </p:val>
                                        </p:tav>
                                      </p:tavLst>
                                    </p:anim>
                                    <p:anim calcmode="lin" valueType="num">
                                      <p:cBhvr>
                                        <p:cTn id="232" dur="4000" fill="hold"/>
                                        <p:tgtEl>
                                          <p:spTgt spid="45"/>
                                        </p:tgtEl>
                                        <p:attrNameLst>
                                          <p:attrName>ppt_w</p:attrName>
                                        </p:attrNameLst>
                                      </p:cBhvr>
                                      <p:tavLst>
                                        <p:tav tm="0">
                                          <p:val>
                                            <p:fltVal val="0"/>
                                          </p:val>
                                        </p:tav>
                                        <p:tav tm="100000">
                                          <p:val>
                                            <p:strVal val="#ppt_w"/>
                                          </p:val>
                                        </p:tav>
                                      </p:tavLst>
                                    </p:anim>
                                  </p:childTnLst>
                                </p:cTn>
                              </p:par>
                              <p:par>
                                <p:cTn id="233" presetID="35" presetClass="entr" presetSubtype="0" fill="hold" nodeType="withEffect">
                                  <p:stCondLst>
                                    <p:cond delay="0"/>
                                  </p:stCondLst>
                                  <p:childTnLst>
                                    <p:set>
                                      <p:cBhvr>
                                        <p:cTn id="234" dur="1" fill="hold">
                                          <p:stCondLst>
                                            <p:cond delay="0"/>
                                          </p:stCondLst>
                                        </p:cTn>
                                        <p:tgtEl>
                                          <p:spTgt spid="47"/>
                                        </p:tgtEl>
                                        <p:attrNameLst>
                                          <p:attrName>style.visibility</p:attrName>
                                        </p:attrNameLst>
                                      </p:cBhvr>
                                      <p:to>
                                        <p:strVal val="visible"/>
                                      </p:to>
                                    </p:set>
                                    <p:animEffect transition="in" filter="fade">
                                      <p:cBhvr>
                                        <p:cTn id="235" dur="4000"/>
                                        <p:tgtEl>
                                          <p:spTgt spid="47"/>
                                        </p:tgtEl>
                                      </p:cBhvr>
                                    </p:animEffect>
                                    <p:anim calcmode="lin" valueType="num">
                                      <p:cBhvr>
                                        <p:cTn id="236" dur="4000" fill="hold"/>
                                        <p:tgtEl>
                                          <p:spTgt spid="47"/>
                                        </p:tgtEl>
                                        <p:attrNameLst>
                                          <p:attrName>style.rotation</p:attrName>
                                        </p:attrNameLst>
                                      </p:cBhvr>
                                      <p:tavLst>
                                        <p:tav tm="0">
                                          <p:val>
                                            <p:fltVal val="720"/>
                                          </p:val>
                                        </p:tav>
                                        <p:tav tm="100000">
                                          <p:val>
                                            <p:fltVal val="0"/>
                                          </p:val>
                                        </p:tav>
                                      </p:tavLst>
                                    </p:anim>
                                    <p:anim calcmode="lin" valueType="num">
                                      <p:cBhvr>
                                        <p:cTn id="237" dur="4000" fill="hold"/>
                                        <p:tgtEl>
                                          <p:spTgt spid="47"/>
                                        </p:tgtEl>
                                        <p:attrNameLst>
                                          <p:attrName>ppt_h</p:attrName>
                                        </p:attrNameLst>
                                      </p:cBhvr>
                                      <p:tavLst>
                                        <p:tav tm="0">
                                          <p:val>
                                            <p:fltVal val="0"/>
                                          </p:val>
                                        </p:tav>
                                        <p:tav tm="100000">
                                          <p:val>
                                            <p:strVal val="#ppt_h"/>
                                          </p:val>
                                        </p:tav>
                                      </p:tavLst>
                                    </p:anim>
                                    <p:anim calcmode="lin" valueType="num">
                                      <p:cBhvr>
                                        <p:cTn id="238" dur="4000" fill="hold"/>
                                        <p:tgtEl>
                                          <p:spTgt spid="47"/>
                                        </p:tgtEl>
                                        <p:attrNameLst>
                                          <p:attrName>ppt_w</p:attrName>
                                        </p:attrNameLst>
                                      </p:cBhvr>
                                      <p:tavLst>
                                        <p:tav tm="0">
                                          <p:val>
                                            <p:fltVal val="0"/>
                                          </p:val>
                                        </p:tav>
                                        <p:tav tm="100000">
                                          <p:val>
                                            <p:strVal val="#ppt_w"/>
                                          </p:val>
                                        </p:tav>
                                      </p:tavLst>
                                    </p:anim>
                                  </p:childTnLst>
                                </p:cTn>
                              </p:par>
                              <p:par>
                                <p:cTn id="239" presetID="35" presetClass="entr" presetSubtype="0" fill="hold" nodeType="withEffect">
                                  <p:stCondLst>
                                    <p:cond delay="0"/>
                                  </p:stCondLst>
                                  <p:childTnLst>
                                    <p:set>
                                      <p:cBhvr>
                                        <p:cTn id="240" dur="1" fill="hold">
                                          <p:stCondLst>
                                            <p:cond delay="0"/>
                                          </p:stCondLst>
                                        </p:cTn>
                                        <p:tgtEl>
                                          <p:spTgt spid="51"/>
                                        </p:tgtEl>
                                        <p:attrNameLst>
                                          <p:attrName>style.visibility</p:attrName>
                                        </p:attrNameLst>
                                      </p:cBhvr>
                                      <p:to>
                                        <p:strVal val="visible"/>
                                      </p:to>
                                    </p:set>
                                    <p:animEffect transition="in" filter="fade">
                                      <p:cBhvr>
                                        <p:cTn id="241" dur="4000"/>
                                        <p:tgtEl>
                                          <p:spTgt spid="51"/>
                                        </p:tgtEl>
                                      </p:cBhvr>
                                    </p:animEffect>
                                    <p:anim calcmode="lin" valueType="num">
                                      <p:cBhvr>
                                        <p:cTn id="242" dur="4000" fill="hold"/>
                                        <p:tgtEl>
                                          <p:spTgt spid="51"/>
                                        </p:tgtEl>
                                        <p:attrNameLst>
                                          <p:attrName>style.rotation</p:attrName>
                                        </p:attrNameLst>
                                      </p:cBhvr>
                                      <p:tavLst>
                                        <p:tav tm="0">
                                          <p:val>
                                            <p:fltVal val="720"/>
                                          </p:val>
                                        </p:tav>
                                        <p:tav tm="100000">
                                          <p:val>
                                            <p:fltVal val="0"/>
                                          </p:val>
                                        </p:tav>
                                      </p:tavLst>
                                    </p:anim>
                                    <p:anim calcmode="lin" valueType="num">
                                      <p:cBhvr>
                                        <p:cTn id="243" dur="4000" fill="hold"/>
                                        <p:tgtEl>
                                          <p:spTgt spid="51"/>
                                        </p:tgtEl>
                                        <p:attrNameLst>
                                          <p:attrName>ppt_h</p:attrName>
                                        </p:attrNameLst>
                                      </p:cBhvr>
                                      <p:tavLst>
                                        <p:tav tm="0">
                                          <p:val>
                                            <p:fltVal val="0"/>
                                          </p:val>
                                        </p:tav>
                                        <p:tav tm="100000">
                                          <p:val>
                                            <p:strVal val="#ppt_h"/>
                                          </p:val>
                                        </p:tav>
                                      </p:tavLst>
                                    </p:anim>
                                    <p:anim calcmode="lin" valueType="num">
                                      <p:cBhvr>
                                        <p:cTn id="244" dur="4000" fill="hold"/>
                                        <p:tgtEl>
                                          <p:spTgt spid="51"/>
                                        </p:tgtEl>
                                        <p:attrNameLst>
                                          <p:attrName>ppt_w</p:attrName>
                                        </p:attrNameLst>
                                      </p:cBhvr>
                                      <p:tavLst>
                                        <p:tav tm="0">
                                          <p:val>
                                            <p:fltVal val="0"/>
                                          </p:val>
                                        </p:tav>
                                        <p:tav tm="100000">
                                          <p:val>
                                            <p:strVal val="#ppt_w"/>
                                          </p:val>
                                        </p:tav>
                                      </p:tavLst>
                                    </p:anim>
                                  </p:childTnLst>
                                </p:cTn>
                              </p:par>
                              <p:par>
                                <p:cTn id="245" presetID="35" presetClass="entr" presetSubtype="0" fill="hold" nodeType="withEffect">
                                  <p:stCondLst>
                                    <p:cond delay="0"/>
                                  </p:stCondLst>
                                  <p:childTnLst>
                                    <p:set>
                                      <p:cBhvr>
                                        <p:cTn id="246" dur="1" fill="hold">
                                          <p:stCondLst>
                                            <p:cond delay="0"/>
                                          </p:stCondLst>
                                        </p:cTn>
                                        <p:tgtEl>
                                          <p:spTgt spid="53"/>
                                        </p:tgtEl>
                                        <p:attrNameLst>
                                          <p:attrName>style.visibility</p:attrName>
                                        </p:attrNameLst>
                                      </p:cBhvr>
                                      <p:to>
                                        <p:strVal val="visible"/>
                                      </p:to>
                                    </p:set>
                                    <p:animEffect transition="in" filter="fade">
                                      <p:cBhvr>
                                        <p:cTn id="247" dur="4000"/>
                                        <p:tgtEl>
                                          <p:spTgt spid="53"/>
                                        </p:tgtEl>
                                      </p:cBhvr>
                                    </p:animEffect>
                                    <p:anim calcmode="lin" valueType="num">
                                      <p:cBhvr>
                                        <p:cTn id="248" dur="4000" fill="hold"/>
                                        <p:tgtEl>
                                          <p:spTgt spid="53"/>
                                        </p:tgtEl>
                                        <p:attrNameLst>
                                          <p:attrName>style.rotation</p:attrName>
                                        </p:attrNameLst>
                                      </p:cBhvr>
                                      <p:tavLst>
                                        <p:tav tm="0">
                                          <p:val>
                                            <p:fltVal val="720"/>
                                          </p:val>
                                        </p:tav>
                                        <p:tav tm="100000">
                                          <p:val>
                                            <p:fltVal val="0"/>
                                          </p:val>
                                        </p:tav>
                                      </p:tavLst>
                                    </p:anim>
                                    <p:anim calcmode="lin" valueType="num">
                                      <p:cBhvr>
                                        <p:cTn id="249" dur="4000" fill="hold"/>
                                        <p:tgtEl>
                                          <p:spTgt spid="53"/>
                                        </p:tgtEl>
                                        <p:attrNameLst>
                                          <p:attrName>ppt_h</p:attrName>
                                        </p:attrNameLst>
                                      </p:cBhvr>
                                      <p:tavLst>
                                        <p:tav tm="0">
                                          <p:val>
                                            <p:fltVal val="0"/>
                                          </p:val>
                                        </p:tav>
                                        <p:tav tm="100000">
                                          <p:val>
                                            <p:strVal val="#ppt_h"/>
                                          </p:val>
                                        </p:tav>
                                      </p:tavLst>
                                    </p:anim>
                                    <p:anim calcmode="lin" valueType="num">
                                      <p:cBhvr>
                                        <p:cTn id="250" dur="4000" fill="hold"/>
                                        <p:tgtEl>
                                          <p:spTgt spid="53"/>
                                        </p:tgtEl>
                                        <p:attrNameLst>
                                          <p:attrName>ppt_w</p:attrName>
                                        </p:attrNameLst>
                                      </p:cBhvr>
                                      <p:tavLst>
                                        <p:tav tm="0">
                                          <p:val>
                                            <p:fltVal val="0"/>
                                          </p:val>
                                        </p:tav>
                                        <p:tav tm="100000">
                                          <p:val>
                                            <p:strVal val="#ppt_w"/>
                                          </p:val>
                                        </p:tav>
                                      </p:tavLst>
                                    </p:anim>
                                  </p:childTnLst>
                                </p:cTn>
                              </p:par>
                              <p:par>
                                <p:cTn id="251" presetID="35" presetClass="entr" presetSubtype="0" fill="hold" nodeType="withEffect">
                                  <p:stCondLst>
                                    <p:cond delay="0"/>
                                  </p:stCondLst>
                                  <p:childTnLst>
                                    <p:set>
                                      <p:cBhvr>
                                        <p:cTn id="252" dur="1" fill="hold">
                                          <p:stCondLst>
                                            <p:cond delay="0"/>
                                          </p:stCondLst>
                                        </p:cTn>
                                        <p:tgtEl>
                                          <p:spTgt spid="55"/>
                                        </p:tgtEl>
                                        <p:attrNameLst>
                                          <p:attrName>style.visibility</p:attrName>
                                        </p:attrNameLst>
                                      </p:cBhvr>
                                      <p:to>
                                        <p:strVal val="visible"/>
                                      </p:to>
                                    </p:set>
                                    <p:animEffect transition="in" filter="fade">
                                      <p:cBhvr>
                                        <p:cTn id="253" dur="4000"/>
                                        <p:tgtEl>
                                          <p:spTgt spid="55"/>
                                        </p:tgtEl>
                                      </p:cBhvr>
                                    </p:animEffect>
                                    <p:anim calcmode="lin" valueType="num">
                                      <p:cBhvr>
                                        <p:cTn id="254" dur="4000" fill="hold"/>
                                        <p:tgtEl>
                                          <p:spTgt spid="55"/>
                                        </p:tgtEl>
                                        <p:attrNameLst>
                                          <p:attrName>style.rotation</p:attrName>
                                        </p:attrNameLst>
                                      </p:cBhvr>
                                      <p:tavLst>
                                        <p:tav tm="0">
                                          <p:val>
                                            <p:fltVal val="720"/>
                                          </p:val>
                                        </p:tav>
                                        <p:tav tm="100000">
                                          <p:val>
                                            <p:fltVal val="0"/>
                                          </p:val>
                                        </p:tav>
                                      </p:tavLst>
                                    </p:anim>
                                    <p:anim calcmode="lin" valueType="num">
                                      <p:cBhvr>
                                        <p:cTn id="255" dur="4000" fill="hold"/>
                                        <p:tgtEl>
                                          <p:spTgt spid="55"/>
                                        </p:tgtEl>
                                        <p:attrNameLst>
                                          <p:attrName>ppt_h</p:attrName>
                                        </p:attrNameLst>
                                      </p:cBhvr>
                                      <p:tavLst>
                                        <p:tav tm="0">
                                          <p:val>
                                            <p:fltVal val="0"/>
                                          </p:val>
                                        </p:tav>
                                        <p:tav tm="100000">
                                          <p:val>
                                            <p:strVal val="#ppt_h"/>
                                          </p:val>
                                        </p:tav>
                                      </p:tavLst>
                                    </p:anim>
                                    <p:anim calcmode="lin" valueType="num">
                                      <p:cBhvr>
                                        <p:cTn id="256" dur="4000" fill="hold"/>
                                        <p:tgtEl>
                                          <p:spTgt spid="55"/>
                                        </p:tgtEl>
                                        <p:attrNameLst>
                                          <p:attrName>ppt_w</p:attrName>
                                        </p:attrNameLst>
                                      </p:cBhvr>
                                      <p:tavLst>
                                        <p:tav tm="0">
                                          <p:val>
                                            <p:fltVal val="0"/>
                                          </p:val>
                                        </p:tav>
                                        <p:tav tm="100000">
                                          <p:val>
                                            <p:strVal val="#ppt_w"/>
                                          </p:val>
                                        </p:tav>
                                      </p:tavLst>
                                    </p:anim>
                                  </p:childTnLst>
                                </p:cTn>
                              </p:par>
                              <p:par>
                                <p:cTn id="257" presetID="35" presetClass="entr" presetSubtype="0" fill="hold" nodeType="withEffect">
                                  <p:stCondLst>
                                    <p:cond delay="0"/>
                                  </p:stCondLst>
                                  <p:childTnLst>
                                    <p:set>
                                      <p:cBhvr>
                                        <p:cTn id="258" dur="1" fill="hold">
                                          <p:stCondLst>
                                            <p:cond delay="0"/>
                                          </p:stCondLst>
                                        </p:cTn>
                                        <p:tgtEl>
                                          <p:spTgt spid="57"/>
                                        </p:tgtEl>
                                        <p:attrNameLst>
                                          <p:attrName>style.visibility</p:attrName>
                                        </p:attrNameLst>
                                      </p:cBhvr>
                                      <p:to>
                                        <p:strVal val="visible"/>
                                      </p:to>
                                    </p:set>
                                    <p:animEffect transition="in" filter="fade">
                                      <p:cBhvr>
                                        <p:cTn id="259" dur="4000"/>
                                        <p:tgtEl>
                                          <p:spTgt spid="57"/>
                                        </p:tgtEl>
                                      </p:cBhvr>
                                    </p:animEffect>
                                    <p:anim calcmode="lin" valueType="num">
                                      <p:cBhvr>
                                        <p:cTn id="260" dur="4000" fill="hold"/>
                                        <p:tgtEl>
                                          <p:spTgt spid="57"/>
                                        </p:tgtEl>
                                        <p:attrNameLst>
                                          <p:attrName>style.rotation</p:attrName>
                                        </p:attrNameLst>
                                      </p:cBhvr>
                                      <p:tavLst>
                                        <p:tav tm="0">
                                          <p:val>
                                            <p:fltVal val="720"/>
                                          </p:val>
                                        </p:tav>
                                        <p:tav tm="100000">
                                          <p:val>
                                            <p:fltVal val="0"/>
                                          </p:val>
                                        </p:tav>
                                      </p:tavLst>
                                    </p:anim>
                                    <p:anim calcmode="lin" valueType="num">
                                      <p:cBhvr>
                                        <p:cTn id="261" dur="4000" fill="hold"/>
                                        <p:tgtEl>
                                          <p:spTgt spid="57"/>
                                        </p:tgtEl>
                                        <p:attrNameLst>
                                          <p:attrName>ppt_h</p:attrName>
                                        </p:attrNameLst>
                                      </p:cBhvr>
                                      <p:tavLst>
                                        <p:tav tm="0">
                                          <p:val>
                                            <p:fltVal val="0"/>
                                          </p:val>
                                        </p:tav>
                                        <p:tav tm="100000">
                                          <p:val>
                                            <p:strVal val="#ppt_h"/>
                                          </p:val>
                                        </p:tav>
                                      </p:tavLst>
                                    </p:anim>
                                    <p:anim calcmode="lin" valueType="num">
                                      <p:cBhvr>
                                        <p:cTn id="262" dur="4000" fill="hold"/>
                                        <p:tgtEl>
                                          <p:spTgt spid="57"/>
                                        </p:tgtEl>
                                        <p:attrNameLst>
                                          <p:attrName>ppt_w</p:attrName>
                                        </p:attrNameLst>
                                      </p:cBhvr>
                                      <p:tavLst>
                                        <p:tav tm="0">
                                          <p:val>
                                            <p:fltVal val="0"/>
                                          </p:val>
                                        </p:tav>
                                        <p:tav tm="100000">
                                          <p:val>
                                            <p:strVal val="#ppt_w"/>
                                          </p:val>
                                        </p:tav>
                                      </p:tavLst>
                                    </p:anim>
                                  </p:childTnLst>
                                </p:cTn>
                              </p:par>
                              <p:par>
                                <p:cTn id="263" presetID="35" presetClass="entr" presetSubtype="0" fill="hold" nodeType="withEffect">
                                  <p:stCondLst>
                                    <p:cond delay="0"/>
                                  </p:stCondLst>
                                  <p:childTnLst>
                                    <p:set>
                                      <p:cBhvr>
                                        <p:cTn id="264" dur="1" fill="hold">
                                          <p:stCondLst>
                                            <p:cond delay="0"/>
                                          </p:stCondLst>
                                        </p:cTn>
                                        <p:tgtEl>
                                          <p:spTgt spid="59"/>
                                        </p:tgtEl>
                                        <p:attrNameLst>
                                          <p:attrName>style.visibility</p:attrName>
                                        </p:attrNameLst>
                                      </p:cBhvr>
                                      <p:to>
                                        <p:strVal val="visible"/>
                                      </p:to>
                                    </p:set>
                                    <p:animEffect transition="in" filter="fade">
                                      <p:cBhvr>
                                        <p:cTn id="265" dur="4000"/>
                                        <p:tgtEl>
                                          <p:spTgt spid="59"/>
                                        </p:tgtEl>
                                      </p:cBhvr>
                                    </p:animEffect>
                                    <p:anim calcmode="lin" valueType="num">
                                      <p:cBhvr>
                                        <p:cTn id="266" dur="4000" fill="hold"/>
                                        <p:tgtEl>
                                          <p:spTgt spid="59"/>
                                        </p:tgtEl>
                                        <p:attrNameLst>
                                          <p:attrName>style.rotation</p:attrName>
                                        </p:attrNameLst>
                                      </p:cBhvr>
                                      <p:tavLst>
                                        <p:tav tm="0">
                                          <p:val>
                                            <p:fltVal val="720"/>
                                          </p:val>
                                        </p:tav>
                                        <p:tav tm="100000">
                                          <p:val>
                                            <p:fltVal val="0"/>
                                          </p:val>
                                        </p:tav>
                                      </p:tavLst>
                                    </p:anim>
                                    <p:anim calcmode="lin" valueType="num">
                                      <p:cBhvr>
                                        <p:cTn id="267" dur="4000" fill="hold"/>
                                        <p:tgtEl>
                                          <p:spTgt spid="59"/>
                                        </p:tgtEl>
                                        <p:attrNameLst>
                                          <p:attrName>ppt_h</p:attrName>
                                        </p:attrNameLst>
                                      </p:cBhvr>
                                      <p:tavLst>
                                        <p:tav tm="0">
                                          <p:val>
                                            <p:fltVal val="0"/>
                                          </p:val>
                                        </p:tav>
                                        <p:tav tm="100000">
                                          <p:val>
                                            <p:strVal val="#ppt_h"/>
                                          </p:val>
                                        </p:tav>
                                      </p:tavLst>
                                    </p:anim>
                                    <p:anim calcmode="lin" valueType="num">
                                      <p:cBhvr>
                                        <p:cTn id="268" dur="4000" fill="hold"/>
                                        <p:tgtEl>
                                          <p:spTgt spid="59"/>
                                        </p:tgtEl>
                                        <p:attrNameLst>
                                          <p:attrName>ppt_w</p:attrName>
                                        </p:attrNameLst>
                                      </p:cBhvr>
                                      <p:tavLst>
                                        <p:tav tm="0">
                                          <p:val>
                                            <p:fltVal val="0"/>
                                          </p:val>
                                        </p:tav>
                                        <p:tav tm="100000">
                                          <p:val>
                                            <p:strVal val="#ppt_w"/>
                                          </p:val>
                                        </p:tav>
                                      </p:tavLst>
                                    </p:anim>
                                  </p:childTnLst>
                                </p:cTn>
                              </p:par>
                              <p:par>
                                <p:cTn id="269" presetID="35" presetClass="entr" presetSubtype="0" fill="hold" nodeType="withEffect">
                                  <p:stCondLst>
                                    <p:cond delay="0"/>
                                  </p:stCondLst>
                                  <p:childTnLst>
                                    <p:set>
                                      <p:cBhvr>
                                        <p:cTn id="270" dur="1" fill="hold">
                                          <p:stCondLst>
                                            <p:cond delay="0"/>
                                          </p:stCondLst>
                                        </p:cTn>
                                        <p:tgtEl>
                                          <p:spTgt spid="61"/>
                                        </p:tgtEl>
                                        <p:attrNameLst>
                                          <p:attrName>style.visibility</p:attrName>
                                        </p:attrNameLst>
                                      </p:cBhvr>
                                      <p:to>
                                        <p:strVal val="visible"/>
                                      </p:to>
                                    </p:set>
                                    <p:animEffect transition="in" filter="fade">
                                      <p:cBhvr>
                                        <p:cTn id="271" dur="4000"/>
                                        <p:tgtEl>
                                          <p:spTgt spid="61"/>
                                        </p:tgtEl>
                                      </p:cBhvr>
                                    </p:animEffect>
                                    <p:anim calcmode="lin" valueType="num">
                                      <p:cBhvr>
                                        <p:cTn id="272" dur="4000" fill="hold"/>
                                        <p:tgtEl>
                                          <p:spTgt spid="61"/>
                                        </p:tgtEl>
                                        <p:attrNameLst>
                                          <p:attrName>style.rotation</p:attrName>
                                        </p:attrNameLst>
                                      </p:cBhvr>
                                      <p:tavLst>
                                        <p:tav tm="0">
                                          <p:val>
                                            <p:fltVal val="720"/>
                                          </p:val>
                                        </p:tav>
                                        <p:tav tm="100000">
                                          <p:val>
                                            <p:fltVal val="0"/>
                                          </p:val>
                                        </p:tav>
                                      </p:tavLst>
                                    </p:anim>
                                    <p:anim calcmode="lin" valueType="num">
                                      <p:cBhvr>
                                        <p:cTn id="273" dur="4000" fill="hold"/>
                                        <p:tgtEl>
                                          <p:spTgt spid="61"/>
                                        </p:tgtEl>
                                        <p:attrNameLst>
                                          <p:attrName>ppt_h</p:attrName>
                                        </p:attrNameLst>
                                      </p:cBhvr>
                                      <p:tavLst>
                                        <p:tav tm="0">
                                          <p:val>
                                            <p:fltVal val="0"/>
                                          </p:val>
                                        </p:tav>
                                        <p:tav tm="100000">
                                          <p:val>
                                            <p:strVal val="#ppt_h"/>
                                          </p:val>
                                        </p:tav>
                                      </p:tavLst>
                                    </p:anim>
                                    <p:anim calcmode="lin" valueType="num">
                                      <p:cBhvr>
                                        <p:cTn id="274" dur="4000" fill="hold"/>
                                        <p:tgtEl>
                                          <p:spTgt spid="61"/>
                                        </p:tgtEl>
                                        <p:attrNameLst>
                                          <p:attrName>ppt_w</p:attrName>
                                        </p:attrNameLst>
                                      </p:cBhvr>
                                      <p:tavLst>
                                        <p:tav tm="0">
                                          <p:val>
                                            <p:fltVal val="0"/>
                                          </p:val>
                                        </p:tav>
                                        <p:tav tm="100000">
                                          <p:val>
                                            <p:strVal val="#ppt_w"/>
                                          </p:val>
                                        </p:tav>
                                      </p:tavLst>
                                    </p:anim>
                                  </p:childTnLst>
                                </p:cTn>
                              </p:par>
                              <p:par>
                                <p:cTn id="275" presetID="35" presetClass="entr" presetSubtype="0" fill="hold" nodeType="withEffect">
                                  <p:stCondLst>
                                    <p:cond delay="0"/>
                                  </p:stCondLst>
                                  <p:childTnLst>
                                    <p:set>
                                      <p:cBhvr>
                                        <p:cTn id="276" dur="1" fill="hold">
                                          <p:stCondLst>
                                            <p:cond delay="0"/>
                                          </p:stCondLst>
                                        </p:cTn>
                                        <p:tgtEl>
                                          <p:spTgt spid="63"/>
                                        </p:tgtEl>
                                        <p:attrNameLst>
                                          <p:attrName>style.visibility</p:attrName>
                                        </p:attrNameLst>
                                      </p:cBhvr>
                                      <p:to>
                                        <p:strVal val="visible"/>
                                      </p:to>
                                    </p:set>
                                    <p:animEffect transition="in" filter="fade">
                                      <p:cBhvr>
                                        <p:cTn id="277" dur="4000"/>
                                        <p:tgtEl>
                                          <p:spTgt spid="63"/>
                                        </p:tgtEl>
                                      </p:cBhvr>
                                    </p:animEffect>
                                    <p:anim calcmode="lin" valueType="num">
                                      <p:cBhvr>
                                        <p:cTn id="278" dur="4000" fill="hold"/>
                                        <p:tgtEl>
                                          <p:spTgt spid="63"/>
                                        </p:tgtEl>
                                        <p:attrNameLst>
                                          <p:attrName>style.rotation</p:attrName>
                                        </p:attrNameLst>
                                      </p:cBhvr>
                                      <p:tavLst>
                                        <p:tav tm="0">
                                          <p:val>
                                            <p:fltVal val="720"/>
                                          </p:val>
                                        </p:tav>
                                        <p:tav tm="100000">
                                          <p:val>
                                            <p:fltVal val="0"/>
                                          </p:val>
                                        </p:tav>
                                      </p:tavLst>
                                    </p:anim>
                                    <p:anim calcmode="lin" valueType="num">
                                      <p:cBhvr>
                                        <p:cTn id="279" dur="4000" fill="hold"/>
                                        <p:tgtEl>
                                          <p:spTgt spid="63"/>
                                        </p:tgtEl>
                                        <p:attrNameLst>
                                          <p:attrName>ppt_h</p:attrName>
                                        </p:attrNameLst>
                                      </p:cBhvr>
                                      <p:tavLst>
                                        <p:tav tm="0">
                                          <p:val>
                                            <p:fltVal val="0"/>
                                          </p:val>
                                        </p:tav>
                                        <p:tav tm="100000">
                                          <p:val>
                                            <p:strVal val="#ppt_h"/>
                                          </p:val>
                                        </p:tav>
                                      </p:tavLst>
                                    </p:anim>
                                    <p:anim calcmode="lin" valueType="num">
                                      <p:cBhvr>
                                        <p:cTn id="280" dur="4000" fill="hold"/>
                                        <p:tgtEl>
                                          <p:spTgt spid="63"/>
                                        </p:tgtEl>
                                        <p:attrNameLst>
                                          <p:attrName>ppt_w</p:attrName>
                                        </p:attrNameLst>
                                      </p:cBhvr>
                                      <p:tavLst>
                                        <p:tav tm="0">
                                          <p:val>
                                            <p:fltVal val="0"/>
                                          </p:val>
                                        </p:tav>
                                        <p:tav tm="100000">
                                          <p:val>
                                            <p:strVal val="#ppt_w"/>
                                          </p:val>
                                        </p:tav>
                                      </p:tavLst>
                                    </p:anim>
                                  </p:childTnLst>
                                </p:cTn>
                              </p:par>
                              <p:par>
                                <p:cTn id="281" presetID="35" presetClass="entr" presetSubtype="0" fill="hold" nodeType="withEffect">
                                  <p:stCondLst>
                                    <p:cond delay="0"/>
                                  </p:stCondLst>
                                  <p:childTnLst>
                                    <p:set>
                                      <p:cBhvr>
                                        <p:cTn id="282" dur="1" fill="hold">
                                          <p:stCondLst>
                                            <p:cond delay="0"/>
                                          </p:stCondLst>
                                        </p:cTn>
                                        <p:tgtEl>
                                          <p:spTgt spid="257"/>
                                        </p:tgtEl>
                                        <p:attrNameLst>
                                          <p:attrName>style.visibility</p:attrName>
                                        </p:attrNameLst>
                                      </p:cBhvr>
                                      <p:to>
                                        <p:strVal val="visible"/>
                                      </p:to>
                                    </p:set>
                                    <p:animEffect transition="in" filter="fade">
                                      <p:cBhvr>
                                        <p:cTn id="283" dur="4000"/>
                                        <p:tgtEl>
                                          <p:spTgt spid="257"/>
                                        </p:tgtEl>
                                      </p:cBhvr>
                                    </p:animEffect>
                                    <p:anim calcmode="lin" valueType="num">
                                      <p:cBhvr>
                                        <p:cTn id="284" dur="4000" fill="hold"/>
                                        <p:tgtEl>
                                          <p:spTgt spid="257"/>
                                        </p:tgtEl>
                                        <p:attrNameLst>
                                          <p:attrName>style.rotation</p:attrName>
                                        </p:attrNameLst>
                                      </p:cBhvr>
                                      <p:tavLst>
                                        <p:tav tm="0">
                                          <p:val>
                                            <p:fltVal val="720"/>
                                          </p:val>
                                        </p:tav>
                                        <p:tav tm="100000">
                                          <p:val>
                                            <p:fltVal val="0"/>
                                          </p:val>
                                        </p:tav>
                                      </p:tavLst>
                                    </p:anim>
                                    <p:anim calcmode="lin" valueType="num">
                                      <p:cBhvr>
                                        <p:cTn id="285" dur="4000" fill="hold"/>
                                        <p:tgtEl>
                                          <p:spTgt spid="257"/>
                                        </p:tgtEl>
                                        <p:attrNameLst>
                                          <p:attrName>ppt_h</p:attrName>
                                        </p:attrNameLst>
                                      </p:cBhvr>
                                      <p:tavLst>
                                        <p:tav tm="0">
                                          <p:val>
                                            <p:fltVal val="0"/>
                                          </p:val>
                                        </p:tav>
                                        <p:tav tm="100000">
                                          <p:val>
                                            <p:strVal val="#ppt_h"/>
                                          </p:val>
                                        </p:tav>
                                      </p:tavLst>
                                    </p:anim>
                                    <p:anim calcmode="lin" valueType="num">
                                      <p:cBhvr>
                                        <p:cTn id="286" dur="4000" fill="hold"/>
                                        <p:tgtEl>
                                          <p:spTgt spid="257"/>
                                        </p:tgtEl>
                                        <p:attrNameLst>
                                          <p:attrName>ppt_w</p:attrName>
                                        </p:attrNameLst>
                                      </p:cBhvr>
                                      <p:tavLst>
                                        <p:tav tm="0">
                                          <p:val>
                                            <p:fltVal val="0"/>
                                          </p:val>
                                        </p:tav>
                                        <p:tav tm="100000">
                                          <p:val>
                                            <p:strVal val="#ppt_w"/>
                                          </p:val>
                                        </p:tav>
                                      </p:tavLst>
                                    </p:anim>
                                  </p:childTnLst>
                                </p:cTn>
                              </p:par>
                              <p:par>
                                <p:cTn id="287" presetID="35" presetClass="entr" presetSubtype="0" fill="hold" nodeType="withEffect">
                                  <p:stCondLst>
                                    <p:cond delay="0"/>
                                  </p:stCondLst>
                                  <p:childTnLst>
                                    <p:set>
                                      <p:cBhvr>
                                        <p:cTn id="288" dur="1" fill="hold">
                                          <p:stCondLst>
                                            <p:cond delay="0"/>
                                          </p:stCondLst>
                                        </p:cTn>
                                        <p:tgtEl>
                                          <p:spTgt spid="259"/>
                                        </p:tgtEl>
                                        <p:attrNameLst>
                                          <p:attrName>style.visibility</p:attrName>
                                        </p:attrNameLst>
                                      </p:cBhvr>
                                      <p:to>
                                        <p:strVal val="visible"/>
                                      </p:to>
                                    </p:set>
                                    <p:animEffect transition="in" filter="fade">
                                      <p:cBhvr>
                                        <p:cTn id="289" dur="4000"/>
                                        <p:tgtEl>
                                          <p:spTgt spid="259"/>
                                        </p:tgtEl>
                                      </p:cBhvr>
                                    </p:animEffect>
                                    <p:anim calcmode="lin" valueType="num">
                                      <p:cBhvr>
                                        <p:cTn id="290" dur="4000" fill="hold"/>
                                        <p:tgtEl>
                                          <p:spTgt spid="259"/>
                                        </p:tgtEl>
                                        <p:attrNameLst>
                                          <p:attrName>style.rotation</p:attrName>
                                        </p:attrNameLst>
                                      </p:cBhvr>
                                      <p:tavLst>
                                        <p:tav tm="0">
                                          <p:val>
                                            <p:fltVal val="720"/>
                                          </p:val>
                                        </p:tav>
                                        <p:tav tm="100000">
                                          <p:val>
                                            <p:fltVal val="0"/>
                                          </p:val>
                                        </p:tav>
                                      </p:tavLst>
                                    </p:anim>
                                    <p:anim calcmode="lin" valueType="num">
                                      <p:cBhvr>
                                        <p:cTn id="291" dur="4000" fill="hold"/>
                                        <p:tgtEl>
                                          <p:spTgt spid="259"/>
                                        </p:tgtEl>
                                        <p:attrNameLst>
                                          <p:attrName>ppt_h</p:attrName>
                                        </p:attrNameLst>
                                      </p:cBhvr>
                                      <p:tavLst>
                                        <p:tav tm="0">
                                          <p:val>
                                            <p:fltVal val="0"/>
                                          </p:val>
                                        </p:tav>
                                        <p:tav tm="100000">
                                          <p:val>
                                            <p:strVal val="#ppt_h"/>
                                          </p:val>
                                        </p:tav>
                                      </p:tavLst>
                                    </p:anim>
                                    <p:anim calcmode="lin" valueType="num">
                                      <p:cBhvr>
                                        <p:cTn id="292" dur="4000" fill="hold"/>
                                        <p:tgtEl>
                                          <p:spTgt spid="259"/>
                                        </p:tgtEl>
                                        <p:attrNameLst>
                                          <p:attrName>ppt_w</p:attrName>
                                        </p:attrNameLst>
                                      </p:cBhvr>
                                      <p:tavLst>
                                        <p:tav tm="0">
                                          <p:val>
                                            <p:fltVal val="0"/>
                                          </p:val>
                                        </p:tav>
                                        <p:tav tm="100000">
                                          <p:val>
                                            <p:strVal val="#ppt_w"/>
                                          </p:val>
                                        </p:tav>
                                      </p:tavLst>
                                    </p:anim>
                                  </p:childTnLst>
                                </p:cTn>
                              </p:par>
                              <p:par>
                                <p:cTn id="293" presetID="35" presetClass="entr" presetSubtype="0" fill="hold" nodeType="withEffect">
                                  <p:stCondLst>
                                    <p:cond delay="0"/>
                                  </p:stCondLst>
                                  <p:childTnLst>
                                    <p:set>
                                      <p:cBhvr>
                                        <p:cTn id="294" dur="1" fill="hold">
                                          <p:stCondLst>
                                            <p:cond delay="0"/>
                                          </p:stCondLst>
                                        </p:cTn>
                                        <p:tgtEl>
                                          <p:spTgt spid="261"/>
                                        </p:tgtEl>
                                        <p:attrNameLst>
                                          <p:attrName>style.visibility</p:attrName>
                                        </p:attrNameLst>
                                      </p:cBhvr>
                                      <p:to>
                                        <p:strVal val="visible"/>
                                      </p:to>
                                    </p:set>
                                    <p:animEffect transition="in" filter="fade">
                                      <p:cBhvr>
                                        <p:cTn id="295" dur="4000"/>
                                        <p:tgtEl>
                                          <p:spTgt spid="261"/>
                                        </p:tgtEl>
                                      </p:cBhvr>
                                    </p:animEffect>
                                    <p:anim calcmode="lin" valueType="num">
                                      <p:cBhvr>
                                        <p:cTn id="296" dur="4000" fill="hold"/>
                                        <p:tgtEl>
                                          <p:spTgt spid="261"/>
                                        </p:tgtEl>
                                        <p:attrNameLst>
                                          <p:attrName>style.rotation</p:attrName>
                                        </p:attrNameLst>
                                      </p:cBhvr>
                                      <p:tavLst>
                                        <p:tav tm="0">
                                          <p:val>
                                            <p:fltVal val="720"/>
                                          </p:val>
                                        </p:tav>
                                        <p:tav tm="100000">
                                          <p:val>
                                            <p:fltVal val="0"/>
                                          </p:val>
                                        </p:tav>
                                      </p:tavLst>
                                    </p:anim>
                                    <p:anim calcmode="lin" valueType="num">
                                      <p:cBhvr>
                                        <p:cTn id="297" dur="4000" fill="hold"/>
                                        <p:tgtEl>
                                          <p:spTgt spid="261"/>
                                        </p:tgtEl>
                                        <p:attrNameLst>
                                          <p:attrName>ppt_h</p:attrName>
                                        </p:attrNameLst>
                                      </p:cBhvr>
                                      <p:tavLst>
                                        <p:tav tm="0">
                                          <p:val>
                                            <p:fltVal val="0"/>
                                          </p:val>
                                        </p:tav>
                                        <p:tav tm="100000">
                                          <p:val>
                                            <p:strVal val="#ppt_h"/>
                                          </p:val>
                                        </p:tav>
                                      </p:tavLst>
                                    </p:anim>
                                    <p:anim calcmode="lin" valueType="num">
                                      <p:cBhvr>
                                        <p:cTn id="298" dur="4000" fill="hold"/>
                                        <p:tgtEl>
                                          <p:spTgt spid="261"/>
                                        </p:tgtEl>
                                        <p:attrNameLst>
                                          <p:attrName>ppt_w</p:attrName>
                                        </p:attrNameLst>
                                      </p:cBhvr>
                                      <p:tavLst>
                                        <p:tav tm="0">
                                          <p:val>
                                            <p:fltVal val="0"/>
                                          </p:val>
                                        </p:tav>
                                        <p:tav tm="100000">
                                          <p:val>
                                            <p:strVal val="#ppt_w"/>
                                          </p:val>
                                        </p:tav>
                                      </p:tavLst>
                                    </p:anim>
                                  </p:childTnLst>
                                </p:cTn>
                              </p:par>
                              <p:par>
                                <p:cTn id="299" presetID="35" presetClass="entr" presetSubtype="0" fill="hold" nodeType="withEffect">
                                  <p:stCondLst>
                                    <p:cond delay="0"/>
                                  </p:stCondLst>
                                  <p:childTnLst>
                                    <p:set>
                                      <p:cBhvr>
                                        <p:cTn id="300" dur="1" fill="hold">
                                          <p:stCondLst>
                                            <p:cond delay="0"/>
                                          </p:stCondLst>
                                        </p:cTn>
                                        <p:tgtEl>
                                          <p:spTgt spid="263"/>
                                        </p:tgtEl>
                                        <p:attrNameLst>
                                          <p:attrName>style.visibility</p:attrName>
                                        </p:attrNameLst>
                                      </p:cBhvr>
                                      <p:to>
                                        <p:strVal val="visible"/>
                                      </p:to>
                                    </p:set>
                                    <p:animEffect transition="in" filter="fade">
                                      <p:cBhvr>
                                        <p:cTn id="301" dur="4000"/>
                                        <p:tgtEl>
                                          <p:spTgt spid="263"/>
                                        </p:tgtEl>
                                      </p:cBhvr>
                                    </p:animEffect>
                                    <p:anim calcmode="lin" valueType="num">
                                      <p:cBhvr>
                                        <p:cTn id="302" dur="4000" fill="hold"/>
                                        <p:tgtEl>
                                          <p:spTgt spid="263"/>
                                        </p:tgtEl>
                                        <p:attrNameLst>
                                          <p:attrName>style.rotation</p:attrName>
                                        </p:attrNameLst>
                                      </p:cBhvr>
                                      <p:tavLst>
                                        <p:tav tm="0">
                                          <p:val>
                                            <p:fltVal val="720"/>
                                          </p:val>
                                        </p:tav>
                                        <p:tav tm="100000">
                                          <p:val>
                                            <p:fltVal val="0"/>
                                          </p:val>
                                        </p:tav>
                                      </p:tavLst>
                                    </p:anim>
                                    <p:anim calcmode="lin" valueType="num">
                                      <p:cBhvr>
                                        <p:cTn id="303" dur="4000" fill="hold"/>
                                        <p:tgtEl>
                                          <p:spTgt spid="263"/>
                                        </p:tgtEl>
                                        <p:attrNameLst>
                                          <p:attrName>ppt_h</p:attrName>
                                        </p:attrNameLst>
                                      </p:cBhvr>
                                      <p:tavLst>
                                        <p:tav tm="0">
                                          <p:val>
                                            <p:fltVal val="0"/>
                                          </p:val>
                                        </p:tav>
                                        <p:tav tm="100000">
                                          <p:val>
                                            <p:strVal val="#ppt_h"/>
                                          </p:val>
                                        </p:tav>
                                      </p:tavLst>
                                    </p:anim>
                                    <p:anim calcmode="lin" valueType="num">
                                      <p:cBhvr>
                                        <p:cTn id="304" dur="4000" fill="hold"/>
                                        <p:tgtEl>
                                          <p:spTgt spid="263"/>
                                        </p:tgtEl>
                                        <p:attrNameLst>
                                          <p:attrName>ppt_w</p:attrName>
                                        </p:attrNameLst>
                                      </p:cBhvr>
                                      <p:tavLst>
                                        <p:tav tm="0">
                                          <p:val>
                                            <p:fltVal val="0"/>
                                          </p:val>
                                        </p:tav>
                                        <p:tav tm="100000">
                                          <p:val>
                                            <p:strVal val="#ppt_w"/>
                                          </p:val>
                                        </p:tav>
                                      </p:tavLst>
                                    </p:anim>
                                  </p:childTnLst>
                                </p:cTn>
                              </p:par>
                              <p:par>
                                <p:cTn id="305" presetID="35" presetClass="entr" presetSubtype="0" fill="hold" nodeType="withEffect">
                                  <p:stCondLst>
                                    <p:cond delay="0"/>
                                  </p:stCondLst>
                                  <p:childTnLst>
                                    <p:set>
                                      <p:cBhvr>
                                        <p:cTn id="306" dur="1" fill="hold">
                                          <p:stCondLst>
                                            <p:cond delay="0"/>
                                          </p:stCondLst>
                                        </p:cTn>
                                        <p:tgtEl>
                                          <p:spTgt spid="265"/>
                                        </p:tgtEl>
                                        <p:attrNameLst>
                                          <p:attrName>style.visibility</p:attrName>
                                        </p:attrNameLst>
                                      </p:cBhvr>
                                      <p:to>
                                        <p:strVal val="visible"/>
                                      </p:to>
                                    </p:set>
                                    <p:animEffect transition="in" filter="fade">
                                      <p:cBhvr>
                                        <p:cTn id="307" dur="4000"/>
                                        <p:tgtEl>
                                          <p:spTgt spid="265"/>
                                        </p:tgtEl>
                                      </p:cBhvr>
                                    </p:animEffect>
                                    <p:anim calcmode="lin" valueType="num">
                                      <p:cBhvr>
                                        <p:cTn id="308" dur="4000" fill="hold"/>
                                        <p:tgtEl>
                                          <p:spTgt spid="265"/>
                                        </p:tgtEl>
                                        <p:attrNameLst>
                                          <p:attrName>style.rotation</p:attrName>
                                        </p:attrNameLst>
                                      </p:cBhvr>
                                      <p:tavLst>
                                        <p:tav tm="0">
                                          <p:val>
                                            <p:fltVal val="720"/>
                                          </p:val>
                                        </p:tav>
                                        <p:tav tm="100000">
                                          <p:val>
                                            <p:fltVal val="0"/>
                                          </p:val>
                                        </p:tav>
                                      </p:tavLst>
                                    </p:anim>
                                    <p:anim calcmode="lin" valueType="num">
                                      <p:cBhvr>
                                        <p:cTn id="309" dur="4000" fill="hold"/>
                                        <p:tgtEl>
                                          <p:spTgt spid="265"/>
                                        </p:tgtEl>
                                        <p:attrNameLst>
                                          <p:attrName>ppt_h</p:attrName>
                                        </p:attrNameLst>
                                      </p:cBhvr>
                                      <p:tavLst>
                                        <p:tav tm="0">
                                          <p:val>
                                            <p:fltVal val="0"/>
                                          </p:val>
                                        </p:tav>
                                        <p:tav tm="100000">
                                          <p:val>
                                            <p:strVal val="#ppt_h"/>
                                          </p:val>
                                        </p:tav>
                                      </p:tavLst>
                                    </p:anim>
                                    <p:anim calcmode="lin" valueType="num">
                                      <p:cBhvr>
                                        <p:cTn id="310" dur="4000" fill="hold"/>
                                        <p:tgtEl>
                                          <p:spTgt spid="265"/>
                                        </p:tgtEl>
                                        <p:attrNameLst>
                                          <p:attrName>ppt_w</p:attrName>
                                        </p:attrNameLst>
                                      </p:cBhvr>
                                      <p:tavLst>
                                        <p:tav tm="0">
                                          <p:val>
                                            <p:fltVal val="0"/>
                                          </p:val>
                                        </p:tav>
                                        <p:tav tm="100000">
                                          <p:val>
                                            <p:strVal val="#ppt_w"/>
                                          </p:val>
                                        </p:tav>
                                      </p:tavLst>
                                    </p:anim>
                                  </p:childTnLst>
                                </p:cTn>
                              </p:par>
                              <p:par>
                                <p:cTn id="311" presetID="35" presetClass="entr" presetSubtype="0" fill="hold" nodeType="withEffect">
                                  <p:stCondLst>
                                    <p:cond delay="0"/>
                                  </p:stCondLst>
                                  <p:childTnLst>
                                    <p:set>
                                      <p:cBhvr>
                                        <p:cTn id="312" dur="1" fill="hold">
                                          <p:stCondLst>
                                            <p:cond delay="0"/>
                                          </p:stCondLst>
                                        </p:cTn>
                                        <p:tgtEl>
                                          <p:spTgt spid="267"/>
                                        </p:tgtEl>
                                        <p:attrNameLst>
                                          <p:attrName>style.visibility</p:attrName>
                                        </p:attrNameLst>
                                      </p:cBhvr>
                                      <p:to>
                                        <p:strVal val="visible"/>
                                      </p:to>
                                    </p:set>
                                    <p:animEffect transition="in" filter="fade">
                                      <p:cBhvr>
                                        <p:cTn id="313" dur="4000"/>
                                        <p:tgtEl>
                                          <p:spTgt spid="267"/>
                                        </p:tgtEl>
                                      </p:cBhvr>
                                    </p:animEffect>
                                    <p:anim calcmode="lin" valueType="num">
                                      <p:cBhvr>
                                        <p:cTn id="314" dur="4000" fill="hold"/>
                                        <p:tgtEl>
                                          <p:spTgt spid="267"/>
                                        </p:tgtEl>
                                        <p:attrNameLst>
                                          <p:attrName>style.rotation</p:attrName>
                                        </p:attrNameLst>
                                      </p:cBhvr>
                                      <p:tavLst>
                                        <p:tav tm="0">
                                          <p:val>
                                            <p:fltVal val="720"/>
                                          </p:val>
                                        </p:tav>
                                        <p:tav tm="100000">
                                          <p:val>
                                            <p:fltVal val="0"/>
                                          </p:val>
                                        </p:tav>
                                      </p:tavLst>
                                    </p:anim>
                                    <p:anim calcmode="lin" valueType="num">
                                      <p:cBhvr>
                                        <p:cTn id="315" dur="4000" fill="hold"/>
                                        <p:tgtEl>
                                          <p:spTgt spid="267"/>
                                        </p:tgtEl>
                                        <p:attrNameLst>
                                          <p:attrName>ppt_h</p:attrName>
                                        </p:attrNameLst>
                                      </p:cBhvr>
                                      <p:tavLst>
                                        <p:tav tm="0">
                                          <p:val>
                                            <p:fltVal val="0"/>
                                          </p:val>
                                        </p:tav>
                                        <p:tav tm="100000">
                                          <p:val>
                                            <p:strVal val="#ppt_h"/>
                                          </p:val>
                                        </p:tav>
                                      </p:tavLst>
                                    </p:anim>
                                    <p:anim calcmode="lin" valueType="num">
                                      <p:cBhvr>
                                        <p:cTn id="316" dur="4000" fill="hold"/>
                                        <p:tgtEl>
                                          <p:spTgt spid="267"/>
                                        </p:tgtEl>
                                        <p:attrNameLst>
                                          <p:attrName>ppt_w</p:attrName>
                                        </p:attrNameLst>
                                      </p:cBhvr>
                                      <p:tavLst>
                                        <p:tav tm="0">
                                          <p:val>
                                            <p:fltVal val="0"/>
                                          </p:val>
                                        </p:tav>
                                        <p:tav tm="100000">
                                          <p:val>
                                            <p:strVal val="#ppt_w"/>
                                          </p:val>
                                        </p:tav>
                                      </p:tavLst>
                                    </p:anim>
                                  </p:childTnLst>
                                </p:cTn>
                              </p:par>
                              <p:par>
                                <p:cTn id="317" presetID="35" presetClass="entr" presetSubtype="0" fill="hold" nodeType="withEffect">
                                  <p:stCondLst>
                                    <p:cond delay="0"/>
                                  </p:stCondLst>
                                  <p:childTnLst>
                                    <p:set>
                                      <p:cBhvr>
                                        <p:cTn id="318" dur="1" fill="hold">
                                          <p:stCondLst>
                                            <p:cond delay="0"/>
                                          </p:stCondLst>
                                        </p:cTn>
                                        <p:tgtEl>
                                          <p:spTgt spid="269"/>
                                        </p:tgtEl>
                                        <p:attrNameLst>
                                          <p:attrName>style.visibility</p:attrName>
                                        </p:attrNameLst>
                                      </p:cBhvr>
                                      <p:to>
                                        <p:strVal val="visible"/>
                                      </p:to>
                                    </p:set>
                                    <p:animEffect transition="in" filter="fade">
                                      <p:cBhvr>
                                        <p:cTn id="319" dur="4000"/>
                                        <p:tgtEl>
                                          <p:spTgt spid="269"/>
                                        </p:tgtEl>
                                      </p:cBhvr>
                                    </p:animEffect>
                                    <p:anim calcmode="lin" valueType="num">
                                      <p:cBhvr>
                                        <p:cTn id="320" dur="4000" fill="hold"/>
                                        <p:tgtEl>
                                          <p:spTgt spid="269"/>
                                        </p:tgtEl>
                                        <p:attrNameLst>
                                          <p:attrName>style.rotation</p:attrName>
                                        </p:attrNameLst>
                                      </p:cBhvr>
                                      <p:tavLst>
                                        <p:tav tm="0">
                                          <p:val>
                                            <p:fltVal val="720"/>
                                          </p:val>
                                        </p:tav>
                                        <p:tav tm="100000">
                                          <p:val>
                                            <p:fltVal val="0"/>
                                          </p:val>
                                        </p:tav>
                                      </p:tavLst>
                                    </p:anim>
                                    <p:anim calcmode="lin" valueType="num">
                                      <p:cBhvr>
                                        <p:cTn id="321" dur="4000" fill="hold"/>
                                        <p:tgtEl>
                                          <p:spTgt spid="269"/>
                                        </p:tgtEl>
                                        <p:attrNameLst>
                                          <p:attrName>ppt_h</p:attrName>
                                        </p:attrNameLst>
                                      </p:cBhvr>
                                      <p:tavLst>
                                        <p:tav tm="0">
                                          <p:val>
                                            <p:fltVal val="0"/>
                                          </p:val>
                                        </p:tav>
                                        <p:tav tm="100000">
                                          <p:val>
                                            <p:strVal val="#ppt_h"/>
                                          </p:val>
                                        </p:tav>
                                      </p:tavLst>
                                    </p:anim>
                                    <p:anim calcmode="lin" valueType="num">
                                      <p:cBhvr>
                                        <p:cTn id="322" dur="4000" fill="hold"/>
                                        <p:tgtEl>
                                          <p:spTgt spid="269"/>
                                        </p:tgtEl>
                                        <p:attrNameLst>
                                          <p:attrName>ppt_w</p:attrName>
                                        </p:attrNameLst>
                                      </p:cBhvr>
                                      <p:tavLst>
                                        <p:tav tm="0">
                                          <p:val>
                                            <p:fltVal val="0"/>
                                          </p:val>
                                        </p:tav>
                                        <p:tav tm="100000">
                                          <p:val>
                                            <p:strVal val="#ppt_w"/>
                                          </p:val>
                                        </p:tav>
                                      </p:tavLst>
                                    </p:anim>
                                  </p:childTnLst>
                                </p:cTn>
                              </p:par>
                              <p:par>
                                <p:cTn id="323" presetID="35" presetClass="entr" presetSubtype="0" fill="hold" nodeType="withEffect">
                                  <p:stCondLst>
                                    <p:cond delay="0"/>
                                  </p:stCondLst>
                                  <p:childTnLst>
                                    <p:set>
                                      <p:cBhvr>
                                        <p:cTn id="324" dur="1" fill="hold">
                                          <p:stCondLst>
                                            <p:cond delay="0"/>
                                          </p:stCondLst>
                                        </p:cTn>
                                        <p:tgtEl>
                                          <p:spTgt spid="271"/>
                                        </p:tgtEl>
                                        <p:attrNameLst>
                                          <p:attrName>style.visibility</p:attrName>
                                        </p:attrNameLst>
                                      </p:cBhvr>
                                      <p:to>
                                        <p:strVal val="visible"/>
                                      </p:to>
                                    </p:set>
                                    <p:animEffect transition="in" filter="fade">
                                      <p:cBhvr>
                                        <p:cTn id="325" dur="4000"/>
                                        <p:tgtEl>
                                          <p:spTgt spid="271"/>
                                        </p:tgtEl>
                                      </p:cBhvr>
                                    </p:animEffect>
                                    <p:anim calcmode="lin" valueType="num">
                                      <p:cBhvr>
                                        <p:cTn id="326" dur="4000" fill="hold"/>
                                        <p:tgtEl>
                                          <p:spTgt spid="271"/>
                                        </p:tgtEl>
                                        <p:attrNameLst>
                                          <p:attrName>style.rotation</p:attrName>
                                        </p:attrNameLst>
                                      </p:cBhvr>
                                      <p:tavLst>
                                        <p:tav tm="0">
                                          <p:val>
                                            <p:fltVal val="720"/>
                                          </p:val>
                                        </p:tav>
                                        <p:tav tm="100000">
                                          <p:val>
                                            <p:fltVal val="0"/>
                                          </p:val>
                                        </p:tav>
                                      </p:tavLst>
                                    </p:anim>
                                    <p:anim calcmode="lin" valueType="num">
                                      <p:cBhvr>
                                        <p:cTn id="327" dur="4000" fill="hold"/>
                                        <p:tgtEl>
                                          <p:spTgt spid="271"/>
                                        </p:tgtEl>
                                        <p:attrNameLst>
                                          <p:attrName>ppt_h</p:attrName>
                                        </p:attrNameLst>
                                      </p:cBhvr>
                                      <p:tavLst>
                                        <p:tav tm="0">
                                          <p:val>
                                            <p:fltVal val="0"/>
                                          </p:val>
                                        </p:tav>
                                        <p:tav tm="100000">
                                          <p:val>
                                            <p:strVal val="#ppt_h"/>
                                          </p:val>
                                        </p:tav>
                                      </p:tavLst>
                                    </p:anim>
                                    <p:anim calcmode="lin" valueType="num">
                                      <p:cBhvr>
                                        <p:cTn id="328" dur="4000" fill="hold"/>
                                        <p:tgtEl>
                                          <p:spTgt spid="271"/>
                                        </p:tgtEl>
                                        <p:attrNameLst>
                                          <p:attrName>ppt_w</p:attrName>
                                        </p:attrNameLst>
                                      </p:cBhvr>
                                      <p:tavLst>
                                        <p:tav tm="0">
                                          <p:val>
                                            <p:fltVal val="0"/>
                                          </p:val>
                                        </p:tav>
                                        <p:tav tm="100000">
                                          <p:val>
                                            <p:strVal val="#ppt_w"/>
                                          </p:val>
                                        </p:tav>
                                      </p:tavLst>
                                    </p:anim>
                                  </p:childTnLst>
                                </p:cTn>
                              </p:par>
                              <p:par>
                                <p:cTn id="329" presetID="35" presetClass="entr" presetSubtype="0" fill="hold" nodeType="withEffect">
                                  <p:stCondLst>
                                    <p:cond delay="0"/>
                                  </p:stCondLst>
                                  <p:childTnLst>
                                    <p:set>
                                      <p:cBhvr>
                                        <p:cTn id="330" dur="1" fill="hold">
                                          <p:stCondLst>
                                            <p:cond delay="0"/>
                                          </p:stCondLst>
                                        </p:cTn>
                                        <p:tgtEl>
                                          <p:spTgt spid="273"/>
                                        </p:tgtEl>
                                        <p:attrNameLst>
                                          <p:attrName>style.visibility</p:attrName>
                                        </p:attrNameLst>
                                      </p:cBhvr>
                                      <p:to>
                                        <p:strVal val="visible"/>
                                      </p:to>
                                    </p:set>
                                    <p:animEffect transition="in" filter="fade">
                                      <p:cBhvr>
                                        <p:cTn id="331" dur="4000"/>
                                        <p:tgtEl>
                                          <p:spTgt spid="273"/>
                                        </p:tgtEl>
                                      </p:cBhvr>
                                    </p:animEffect>
                                    <p:anim calcmode="lin" valueType="num">
                                      <p:cBhvr>
                                        <p:cTn id="332" dur="4000" fill="hold"/>
                                        <p:tgtEl>
                                          <p:spTgt spid="273"/>
                                        </p:tgtEl>
                                        <p:attrNameLst>
                                          <p:attrName>style.rotation</p:attrName>
                                        </p:attrNameLst>
                                      </p:cBhvr>
                                      <p:tavLst>
                                        <p:tav tm="0">
                                          <p:val>
                                            <p:fltVal val="720"/>
                                          </p:val>
                                        </p:tav>
                                        <p:tav tm="100000">
                                          <p:val>
                                            <p:fltVal val="0"/>
                                          </p:val>
                                        </p:tav>
                                      </p:tavLst>
                                    </p:anim>
                                    <p:anim calcmode="lin" valueType="num">
                                      <p:cBhvr>
                                        <p:cTn id="333" dur="4000" fill="hold"/>
                                        <p:tgtEl>
                                          <p:spTgt spid="273"/>
                                        </p:tgtEl>
                                        <p:attrNameLst>
                                          <p:attrName>ppt_h</p:attrName>
                                        </p:attrNameLst>
                                      </p:cBhvr>
                                      <p:tavLst>
                                        <p:tav tm="0">
                                          <p:val>
                                            <p:fltVal val="0"/>
                                          </p:val>
                                        </p:tav>
                                        <p:tav tm="100000">
                                          <p:val>
                                            <p:strVal val="#ppt_h"/>
                                          </p:val>
                                        </p:tav>
                                      </p:tavLst>
                                    </p:anim>
                                    <p:anim calcmode="lin" valueType="num">
                                      <p:cBhvr>
                                        <p:cTn id="334" dur="4000" fill="hold"/>
                                        <p:tgtEl>
                                          <p:spTgt spid="273"/>
                                        </p:tgtEl>
                                        <p:attrNameLst>
                                          <p:attrName>ppt_w</p:attrName>
                                        </p:attrNameLst>
                                      </p:cBhvr>
                                      <p:tavLst>
                                        <p:tav tm="0">
                                          <p:val>
                                            <p:fltVal val="0"/>
                                          </p:val>
                                        </p:tav>
                                        <p:tav tm="100000">
                                          <p:val>
                                            <p:strVal val="#ppt_w"/>
                                          </p:val>
                                        </p:tav>
                                      </p:tavLst>
                                    </p:anim>
                                  </p:childTnLst>
                                </p:cTn>
                              </p:par>
                              <p:par>
                                <p:cTn id="335" presetID="35" presetClass="entr" presetSubtype="0" fill="hold" nodeType="withEffect">
                                  <p:stCondLst>
                                    <p:cond delay="0"/>
                                  </p:stCondLst>
                                  <p:childTnLst>
                                    <p:set>
                                      <p:cBhvr>
                                        <p:cTn id="336" dur="1" fill="hold">
                                          <p:stCondLst>
                                            <p:cond delay="0"/>
                                          </p:stCondLst>
                                        </p:cTn>
                                        <p:tgtEl>
                                          <p:spTgt spid="275"/>
                                        </p:tgtEl>
                                        <p:attrNameLst>
                                          <p:attrName>style.visibility</p:attrName>
                                        </p:attrNameLst>
                                      </p:cBhvr>
                                      <p:to>
                                        <p:strVal val="visible"/>
                                      </p:to>
                                    </p:set>
                                    <p:animEffect transition="in" filter="fade">
                                      <p:cBhvr>
                                        <p:cTn id="337" dur="4000"/>
                                        <p:tgtEl>
                                          <p:spTgt spid="275"/>
                                        </p:tgtEl>
                                      </p:cBhvr>
                                    </p:animEffect>
                                    <p:anim calcmode="lin" valueType="num">
                                      <p:cBhvr>
                                        <p:cTn id="338" dur="4000" fill="hold"/>
                                        <p:tgtEl>
                                          <p:spTgt spid="275"/>
                                        </p:tgtEl>
                                        <p:attrNameLst>
                                          <p:attrName>style.rotation</p:attrName>
                                        </p:attrNameLst>
                                      </p:cBhvr>
                                      <p:tavLst>
                                        <p:tav tm="0">
                                          <p:val>
                                            <p:fltVal val="720"/>
                                          </p:val>
                                        </p:tav>
                                        <p:tav tm="100000">
                                          <p:val>
                                            <p:fltVal val="0"/>
                                          </p:val>
                                        </p:tav>
                                      </p:tavLst>
                                    </p:anim>
                                    <p:anim calcmode="lin" valueType="num">
                                      <p:cBhvr>
                                        <p:cTn id="339" dur="4000" fill="hold"/>
                                        <p:tgtEl>
                                          <p:spTgt spid="275"/>
                                        </p:tgtEl>
                                        <p:attrNameLst>
                                          <p:attrName>ppt_h</p:attrName>
                                        </p:attrNameLst>
                                      </p:cBhvr>
                                      <p:tavLst>
                                        <p:tav tm="0">
                                          <p:val>
                                            <p:fltVal val="0"/>
                                          </p:val>
                                        </p:tav>
                                        <p:tav tm="100000">
                                          <p:val>
                                            <p:strVal val="#ppt_h"/>
                                          </p:val>
                                        </p:tav>
                                      </p:tavLst>
                                    </p:anim>
                                    <p:anim calcmode="lin" valueType="num">
                                      <p:cBhvr>
                                        <p:cTn id="340" dur="4000" fill="hold"/>
                                        <p:tgtEl>
                                          <p:spTgt spid="275"/>
                                        </p:tgtEl>
                                        <p:attrNameLst>
                                          <p:attrName>ppt_w</p:attrName>
                                        </p:attrNameLst>
                                      </p:cBhvr>
                                      <p:tavLst>
                                        <p:tav tm="0">
                                          <p:val>
                                            <p:fltVal val="0"/>
                                          </p:val>
                                        </p:tav>
                                        <p:tav tm="100000">
                                          <p:val>
                                            <p:strVal val="#ppt_w"/>
                                          </p:val>
                                        </p:tav>
                                      </p:tavLst>
                                    </p:anim>
                                  </p:childTnLst>
                                </p:cTn>
                              </p:par>
                              <p:par>
                                <p:cTn id="341" presetID="35" presetClass="entr" presetSubtype="0" fill="hold" nodeType="withEffect">
                                  <p:stCondLst>
                                    <p:cond delay="0"/>
                                  </p:stCondLst>
                                  <p:childTnLst>
                                    <p:set>
                                      <p:cBhvr>
                                        <p:cTn id="342" dur="1" fill="hold">
                                          <p:stCondLst>
                                            <p:cond delay="0"/>
                                          </p:stCondLst>
                                        </p:cTn>
                                        <p:tgtEl>
                                          <p:spTgt spid="277"/>
                                        </p:tgtEl>
                                        <p:attrNameLst>
                                          <p:attrName>style.visibility</p:attrName>
                                        </p:attrNameLst>
                                      </p:cBhvr>
                                      <p:to>
                                        <p:strVal val="visible"/>
                                      </p:to>
                                    </p:set>
                                    <p:animEffect transition="in" filter="fade">
                                      <p:cBhvr>
                                        <p:cTn id="343" dur="4000"/>
                                        <p:tgtEl>
                                          <p:spTgt spid="277"/>
                                        </p:tgtEl>
                                      </p:cBhvr>
                                    </p:animEffect>
                                    <p:anim calcmode="lin" valueType="num">
                                      <p:cBhvr>
                                        <p:cTn id="344" dur="4000" fill="hold"/>
                                        <p:tgtEl>
                                          <p:spTgt spid="277"/>
                                        </p:tgtEl>
                                        <p:attrNameLst>
                                          <p:attrName>style.rotation</p:attrName>
                                        </p:attrNameLst>
                                      </p:cBhvr>
                                      <p:tavLst>
                                        <p:tav tm="0">
                                          <p:val>
                                            <p:fltVal val="720"/>
                                          </p:val>
                                        </p:tav>
                                        <p:tav tm="100000">
                                          <p:val>
                                            <p:fltVal val="0"/>
                                          </p:val>
                                        </p:tav>
                                      </p:tavLst>
                                    </p:anim>
                                    <p:anim calcmode="lin" valueType="num">
                                      <p:cBhvr>
                                        <p:cTn id="345" dur="4000" fill="hold"/>
                                        <p:tgtEl>
                                          <p:spTgt spid="277"/>
                                        </p:tgtEl>
                                        <p:attrNameLst>
                                          <p:attrName>ppt_h</p:attrName>
                                        </p:attrNameLst>
                                      </p:cBhvr>
                                      <p:tavLst>
                                        <p:tav tm="0">
                                          <p:val>
                                            <p:fltVal val="0"/>
                                          </p:val>
                                        </p:tav>
                                        <p:tav tm="100000">
                                          <p:val>
                                            <p:strVal val="#ppt_h"/>
                                          </p:val>
                                        </p:tav>
                                      </p:tavLst>
                                    </p:anim>
                                    <p:anim calcmode="lin" valueType="num">
                                      <p:cBhvr>
                                        <p:cTn id="346" dur="4000" fill="hold"/>
                                        <p:tgtEl>
                                          <p:spTgt spid="277"/>
                                        </p:tgtEl>
                                        <p:attrNameLst>
                                          <p:attrName>ppt_w</p:attrName>
                                        </p:attrNameLst>
                                      </p:cBhvr>
                                      <p:tavLst>
                                        <p:tav tm="0">
                                          <p:val>
                                            <p:fltVal val="0"/>
                                          </p:val>
                                        </p:tav>
                                        <p:tav tm="100000">
                                          <p:val>
                                            <p:strVal val="#ppt_w"/>
                                          </p:val>
                                        </p:tav>
                                      </p:tavLst>
                                    </p:anim>
                                  </p:childTnLst>
                                </p:cTn>
                              </p:par>
                              <p:par>
                                <p:cTn id="347" presetID="35" presetClass="entr" presetSubtype="0" fill="hold" nodeType="withEffect">
                                  <p:stCondLst>
                                    <p:cond delay="0"/>
                                  </p:stCondLst>
                                  <p:childTnLst>
                                    <p:set>
                                      <p:cBhvr>
                                        <p:cTn id="348" dur="1" fill="hold">
                                          <p:stCondLst>
                                            <p:cond delay="0"/>
                                          </p:stCondLst>
                                        </p:cTn>
                                        <p:tgtEl>
                                          <p:spTgt spid="279"/>
                                        </p:tgtEl>
                                        <p:attrNameLst>
                                          <p:attrName>style.visibility</p:attrName>
                                        </p:attrNameLst>
                                      </p:cBhvr>
                                      <p:to>
                                        <p:strVal val="visible"/>
                                      </p:to>
                                    </p:set>
                                    <p:animEffect transition="in" filter="fade">
                                      <p:cBhvr>
                                        <p:cTn id="349" dur="4000"/>
                                        <p:tgtEl>
                                          <p:spTgt spid="279"/>
                                        </p:tgtEl>
                                      </p:cBhvr>
                                    </p:animEffect>
                                    <p:anim calcmode="lin" valueType="num">
                                      <p:cBhvr>
                                        <p:cTn id="350" dur="4000" fill="hold"/>
                                        <p:tgtEl>
                                          <p:spTgt spid="279"/>
                                        </p:tgtEl>
                                        <p:attrNameLst>
                                          <p:attrName>style.rotation</p:attrName>
                                        </p:attrNameLst>
                                      </p:cBhvr>
                                      <p:tavLst>
                                        <p:tav tm="0">
                                          <p:val>
                                            <p:fltVal val="720"/>
                                          </p:val>
                                        </p:tav>
                                        <p:tav tm="100000">
                                          <p:val>
                                            <p:fltVal val="0"/>
                                          </p:val>
                                        </p:tav>
                                      </p:tavLst>
                                    </p:anim>
                                    <p:anim calcmode="lin" valueType="num">
                                      <p:cBhvr>
                                        <p:cTn id="351" dur="4000" fill="hold"/>
                                        <p:tgtEl>
                                          <p:spTgt spid="279"/>
                                        </p:tgtEl>
                                        <p:attrNameLst>
                                          <p:attrName>ppt_h</p:attrName>
                                        </p:attrNameLst>
                                      </p:cBhvr>
                                      <p:tavLst>
                                        <p:tav tm="0">
                                          <p:val>
                                            <p:fltVal val="0"/>
                                          </p:val>
                                        </p:tav>
                                        <p:tav tm="100000">
                                          <p:val>
                                            <p:strVal val="#ppt_h"/>
                                          </p:val>
                                        </p:tav>
                                      </p:tavLst>
                                    </p:anim>
                                    <p:anim calcmode="lin" valueType="num">
                                      <p:cBhvr>
                                        <p:cTn id="352" dur="4000" fill="hold"/>
                                        <p:tgtEl>
                                          <p:spTgt spid="279"/>
                                        </p:tgtEl>
                                        <p:attrNameLst>
                                          <p:attrName>ppt_w</p:attrName>
                                        </p:attrNameLst>
                                      </p:cBhvr>
                                      <p:tavLst>
                                        <p:tav tm="0">
                                          <p:val>
                                            <p:fltVal val="0"/>
                                          </p:val>
                                        </p:tav>
                                        <p:tav tm="100000">
                                          <p:val>
                                            <p:strVal val="#ppt_w"/>
                                          </p:val>
                                        </p:tav>
                                      </p:tavLst>
                                    </p:anim>
                                  </p:childTnLst>
                                </p:cTn>
                              </p:par>
                              <p:par>
                                <p:cTn id="353" presetID="35" presetClass="entr" presetSubtype="0" fill="hold" nodeType="withEffect">
                                  <p:stCondLst>
                                    <p:cond delay="0"/>
                                  </p:stCondLst>
                                  <p:childTnLst>
                                    <p:set>
                                      <p:cBhvr>
                                        <p:cTn id="354" dur="1" fill="hold">
                                          <p:stCondLst>
                                            <p:cond delay="0"/>
                                          </p:stCondLst>
                                        </p:cTn>
                                        <p:tgtEl>
                                          <p:spTgt spid="282"/>
                                        </p:tgtEl>
                                        <p:attrNameLst>
                                          <p:attrName>style.visibility</p:attrName>
                                        </p:attrNameLst>
                                      </p:cBhvr>
                                      <p:to>
                                        <p:strVal val="visible"/>
                                      </p:to>
                                    </p:set>
                                    <p:animEffect transition="in" filter="fade">
                                      <p:cBhvr>
                                        <p:cTn id="355" dur="4000"/>
                                        <p:tgtEl>
                                          <p:spTgt spid="282"/>
                                        </p:tgtEl>
                                      </p:cBhvr>
                                    </p:animEffect>
                                    <p:anim calcmode="lin" valueType="num">
                                      <p:cBhvr>
                                        <p:cTn id="356" dur="4000" fill="hold"/>
                                        <p:tgtEl>
                                          <p:spTgt spid="282"/>
                                        </p:tgtEl>
                                        <p:attrNameLst>
                                          <p:attrName>style.rotation</p:attrName>
                                        </p:attrNameLst>
                                      </p:cBhvr>
                                      <p:tavLst>
                                        <p:tav tm="0">
                                          <p:val>
                                            <p:fltVal val="720"/>
                                          </p:val>
                                        </p:tav>
                                        <p:tav tm="100000">
                                          <p:val>
                                            <p:fltVal val="0"/>
                                          </p:val>
                                        </p:tav>
                                      </p:tavLst>
                                    </p:anim>
                                    <p:anim calcmode="lin" valueType="num">
                                      <p:cBhvr>
                                        <p:cTn id="357" dur="4000" fill="hold"/>
                                        <p:tgtEl>
                                          <p:spTgt spid="282"/>
                                        </p:tgtEl>
                                        <p:attrNameLst>
                                          <p:attrName>ppt_h</p:attrName>
                                        </p:attrNameLst>
                                      </p:cBhvr>
                                      <p:tavLst>
                                        <p:tav tm="0">
                                          <p:val>
                                            <p:fltVal val="0"/>
                                          </p:val>
                                        </p:tav>
                                        <p:tav tm="100000">
                                          <p:val>
                                            <p:strVal val="#ppt_h"/>
                                          </p:val>
                                        </p:tav>
                                      </p:tavLst>
                                    </p:anim>
                                    <p:anim calcmode="lin" valueType="num">
                                      <p:cBhvr>
                                        <p:cTn id="358" dur="4000" fill="hold"/>
                                        <p:tgtEl>
                                          <p:spTgt spid="282"/>
                                        </p:tgtEl>
                                        <p:attrNameLst>
                                          <p:attrName>ppt_w</p:attrName>
                                        </p:attrNameLst>
                                      </p:cBhvr>
                                      <p:tavLst>
                                        <p:tav tm="0">
                                          <p:val>
                                            <p:fltVal val="0"/>
                                          </p:val>
                                        </p:tav>
                                        <p:tav tm="100000">
                                          <p:val>
                                            <p:strVal val="#ppt_w"/>
                                          </p:val>
                                        </p:tav>
                                      </p:tavLst>
                                    </p:anim>
                                  </p:childTnLst>
                                </p:cTn>
                              </p:par>
                              <p:par>
                                <p:cTn id="359" presetID="35" presetClass="entr" presetSubtype="0" fill="hold" nodeType="withEffect">
                                  <p:stCondLst>
                                    <p:cond delay="0"/>
                                  </p:stCondLst>
                                  <p:childTnLst>
                                    <p:set>
                                      <p:cBhvr>
                                        <p:cTn id="360" dur="1" fill="hold">
                                          <p:stCondLst>
                                            <p:cond delay="0"/>
                                          </p:stCondLst>
                                        </p:cTn>
                                        <p:tgtEl>
                                          <p:spTgt spid="285"/>
                                        </p:tgtEl>
                                        <p:attrNameLst>
                                          <p:attrName>style.visibility</p:attrName>
                                        </p:attrNameLst>
                                      </p:cBhvr>
                                      <p:to>
                                        <p:strVal val="visible"/>
                                      </p:to>
                                    </p:set>
                                    <p:animEffect transition="in" filter="fade">
                                      <p:cBhvr>
                                        <p:cTn id="361" dur="4000"/>
                                        <p:tgtEl>
                                          <p:spTgt spid="285"/>
                                        </p:tgtEl>
                                      </p:cBhvr>
                                    </p:animEffect>
                                    <p:anim calcmode="lin" valueType="num">
                                      <p:cBhvr>
                                        <p:cTn id="362" dur="4000" fill="hold"/>
                                        <p:tgtEl>
                                          <p:spTgt spid="285"/>
                                        </p:tgtEl>
                                        <p:attrNameLst>
                                          <p:attrName>style.rotation</p:attrName>
                                        </p:attrNameLst>
                                      </p:cBhvr>
                                      <p:tavLst>
                                        <p:tav tm="0">
                                          <p:val>
                                            <p:fltVal val="720"/>
                                          </p:val>
                                        </p:tav>
                                        <p:tav tm="100000">
                                          <p:val>
                                            <p:fltVal val="0"/>
                                          </p:val>
                                        </p:tav>
                                      </p:tavLst>
                                    </p:anim>
                                    <p:anim calcmode="lin" valueType="num">
                                      <p:cBhvr>
                                        <p:cTn id="363" dur="4000" fill="hold"/>
                                        <p:tgtEl>
                                          <p:spTgt spid="285"/>
                                        </p:tgtEl>
                                        <p:attrNameLst>
                                          <p:attrName>ppt_h</p:attrName>
                                        </p:attrNameLst>
                                      </p:cBhvr>
                                      <p:tavLst>
                                        <p:tav tm="0">
                                          <p:val>
                                            <p:fltVal val="0"/>
                                          </p:val>
                                        </p:tav>
                                        <p:tav tm="100000">
                                          <p:val>
                                            <p:strVal val="#ppt_h"/>
                                          </p:val>
                                        </p:tav>
                                      </p:tavLst>
                                    </p:anim>
                                    <p:anim calcmode="lin" valueType="num">
                                      <p:cBhvr>
                                        <p:cTn id="364" dur="4000" fill="hold"/>
                                        <p:tgtEl>
                                          <p:spTgt spid="285"/>
                                        </p:tgtEl>
                                        <p:attrNameLst>
                                          <p:attrName>ppt_w</p:attrName>
                                        </p:attrNameLst>
                                      </p:cBhvr>
                                      <p:tavLst>
                                        <p:tav tm="0">
                                          <p:val>
                                            <p:fltVal val="0"/>
                                          </p:val>
                                        </p:tav>
                                        <p:tav tm="100000">
                                          <p:val>
                                            <p:strVal val="#ppt_w"/>
                                          </p:val>
                                        </p:tav>
                                      </p:tavLst>
                                    </p:anim>
                                  </p:childTnLst>
                                </p:cTn>
                              </p:par>
                              <p:par>
                                <p:cTn id="365" presetID="35" presetClass="entr" presetSubtype="0" fill="hold" nodeType="withEffect">
                                  <p:stCondLst>
                                    <p:cond delay="0"/>
                                  </p:stCondLst>
                                  <p:childTnLst>
                                    <p:set>
                                      <p:cBhvr>
                                        <p:cTn id="366" dur="1" fill="hold">
                                          <p:stCondLst>
                                            <p:cond delay="0"/>
                                          </p:stCondLst>
                                        </p:cTn>
                                        <p:tgtEl>
                                          <p:spTgt spid="287"/>
                                        </p:tgtEl>
                                        <p:attrNameLst>
                                          <p:attrName>style.visibility</p:attrName>
                                        </p:attrNameLst>
                                      </p:cBhvr>
                                      <p:to>
                                        <p:strVal val="visible"/>
                                      </p:to>
                                    </p:set>
                                    <p:animEffect transition="in" filter="fade">
                                      <p:cBhvr>
                                        <p:cTn id="367" dur="4000"/>
                                        <p:tgtEl>
                                          <p:spTgt spid="287"/>
                                        </p:tgtEl>
                                      </p:cBhvr>
                                    </p:animEffect>
                                    <p:anim calcmode="lin" valueType="num">
                                      <p:cBhvr>
                                        <p:cTn id="368" dur="4000" fill="hold"/>
                                        <p:tgtEl>
                                          <p:spTgt spid="287"/>
                                        </p:tgtEl>
                                        <p:attrNameLst>
                                          <p:attrName>style.rotation</p:attrName>
                                        </p:attrNameLst>
                                      </p:cBhvr>
                                      <p:tavLst>
                                        <p:tav tm="0">
                                          <p:val>
                                            <p:fltVal val="720"/>
                                          </p:val>
                                        </p:tav>
                                        <p:tav tm="100000">
                                          <p:val>
                                            <p:fltVal val="0"/>
                                          </p:val>
                                        </p:tav>
                                      </p:tavLst>
                                    </p:anim>
                                    <p:anim calcmode="lin" valueType="num">
                                      <p:cBhvr>
                                        <p:cTn id="369" dur="4000" fill="hold"/>
                                        <p:tgtEl>
                                          <p:spTgt spid="287"/>
                                        </p:tgtEl>
                                        <p:attrNameLst>
                                          <p:attrName>ppt_h</p:attrName>
                                        </p:attrNameLst>
                                      </p:cBhvr>
                                      <p:tavLst>
                                        <p:tav tm="0">
                                          <p:val>
                                            <p:fltVal val="0"/>
                                          </p:val>
                                        </p:tav>
                                        <p:tav tm="100000">
                                          <p:val>
                                            <p:strVal val="#ppt_h"/>
                                          </p:val>
                                        </p:tav>
                                      </p:tavLst>
                                    </p:anim>
                                    <p:anim calcmode="lin" valueType="num">
                                      <p:cBhvr>
                                        <p:cTn id="370" dur="4000" fill="hold"/>
                                        <p:tgtEl>
                                          <p:spTgt spid="287"/>
                                        </p:tgtEl>
                                        <p:attrNameLst>
                                          <p:attrName>ppt_w</p:attrName>
                                        </p:attrNameLst>
                                      </p:cBhvr>
                                      <p:tavLst>
                                        <p:tav tm="0">
                                          <p:val>
                                            <p:fltVal val="0"/>
                                          </p:val>
                                        </p:tav>
                                        <p:tav tm="100000">
                                          <p:val>
                                            <p:strVal val="#ppt_w"/>
                                          </p:val>
                                        </p:tav>
                                      </p:tavLst>
                                    </p:anim>
                                  </p:childTnLst>
                                </p:cTn>
                              </p:par>
                              <p:par>
                                <p:cTn id="371" presetID="35" presetClass="entr" presetSubtype="0" fill="hold" nodeType="withEffect">
                                  <p:stCondLst>
                                    <p:cond delay="0"/>
                                  </p:stCondLst>
                                  <p:childTnLst>
                                    <p:set>
                                      <p:cBhvr>
                                        <p:cTn id="372" dur="1" fill="hold">
                                          <p:stCondLst>
                                            <p:cond delay="0"/>
                                          </p:stCondLst>
                                        </p:cTn>
                                        <p:tgtEl>
                                          <p:spTgt spid="67"/>
                                        </p:tgtEl>
                                        <p:attrNameLst>
                                          <p:attrName>style.visibility</p:attrName>
                                        </p:attrNameLst>
                                      </p:cBhvr>
                                      <p:to>
                                        <p:strVal val="visible"/>
                                      </p:to>
                                    </p:set>
                                    <p:animEffect transition="in" filter="fade">
                                      <p:cBhvr>
                                        <p:cTn id="373" dur="4000"/>
                                        <p:tgtEl>
                                          <p:spTgt spid="67"/>
                                        </p:tgtEl>
                                      </p:cBhvr>
                                    </p:animEffect>
                                    <p:anim calcmode="lin" valueType="num">
                                      <p:cBhvr>
                                        <p:cTn id="374" dur="4000" fill="hold"/>
                                        <p:tgtEl>
                                          <p:spTgt spid="67"/>
                                        </p:tgtEl>
                                        <p:attrNameLst>
                                          <p:attrName>style.rotation</p:attrName>
                                        </p:attrNameLst>
                                      </p:cBhvr>
                                      <p:tavLst>
                                        <p:tav tm="0">
                                          <p:val>
                                            <p:fltVal val="720"/>
                                          </p:val>
                                        </p:tav>
                                        <p:tav tm="100000">
                                          <p:val>
                                            <p:fltVal val="0"/>
                                          </p:val>
                                        </p:tav>
                                      </p:tavLst>
                                    </p:anim>
                                    <p:anim calcmode="lin" valueType="num">
                                      <p:cBhvr>
                                        <p:cTn id="375" dur="4000" fill="hold"/>
                                        <p:tgtEl>
                                          <p:spTgt spid="67"/>
                                        </p:tgtEl>
                                        <p:attrNameLst>
                                          <p:attrName>ppt_h</p:attrName>
                                        </p:attrNameLst>
                                      </p:cBhvr>
                                      <p:tavLst>
                                        <p:tav tm="0">
                                          <p:val>
                                            <p:fltVal val="0"/>
                                          </p:val>
                                        </p:tav>
                                        <p:tav tm="100000">
                                          <p:val>
                                            <p:strVal val="#ppt_h"/>
                                          </p:val>
                                        </p:tav>
                                      </p:tavLst>
                                    </p:anim>
                                    <p:anim calcmode="lin" valueType="num">
                                      <p:cBhvr>
                                        <p:cTn id="376" dur="4000" fill="hold"/>
                                        <p:tgtEl>
                                          <p:spTgt spid="67"/>
                                        </p:tgtEl>
                                        <p:attrNameLst>
                                          <p:attrName>ppt_w</p:attrName>
                                        </p:attrNameLst>
                                      </p:cBhvr>
                                      <p:tavLst>
                                        <p:tav tm="0">
                                          <p:val>
                                            <p:fltVal val="0"/>
                                          </p:val>
                                        </p:tav>
                                        <p:tav tm="100000">
                                          <p:val>
                                            <p:strVal val="#ppt_w"/>
                                          </p:val>
                                        </p:tav>
                                      </p:tavLst>
                                    </p:anim>
                                  </p:childTnLst>
                                </p:cTn>
                              </p:par>
                              <p:par>
                                <p:cTn id="377" presetID="35" presetClass="entr" presetSubtype="0" fill="hold" nodeType="withEffect">
                                  <p:stCondLst>
                                    <p:cond delay="0"/>
                                  </p:stCondLst>
                                  <p:childTnLst>
                                    <p:set>
                                      <p:cBhvr>
                                        <p:cTn id="378" dur="1" fill="hold">
                                          <p:stCondLst>
                                            <p:cond delay="0"/>
                                          </p:stCondLst>
                                        </p:cTn>
                                        <p:tgtEl>
                                          <p:spTgt spid="69"/>
                                        </p:tgtEl>
                                        <p:attrNameLst>
                                          <p:attrName>style.visibility</p:attrName>
                                        </p:attrNameLst>
                                      </p:cBhvr>
                                      <p:to>
                                        <p:strVal val="visible"/>
                                      </p:to>
                                    </p:set>
                                    <p:animEffect transition="in" filter="fade">
                                      <p:cBhvr>
                                        <p:cTn id="379" dur="4000"/>
                                        <p:tgtEl>
                                          <p:spTgt spid="69"/>
                                        </p:tgtEl>
                                      </p:cBhvr>
                                    </p:animEffect>
                                    <p:anim calcmode="lin" valueType="num">
                                      <p:cBhvr>
                                        <p:cTn id="380" dur="4000" fill="hold"/>
                                        <p:tgtEl>
                                          <p:spTgt spid="69"/>
                                        </p:tgtEl>
                                        <p:attrNameLst>
                                          <p:attrName>style.rotation</p:attrName>
                                        </p:attrNameLst>
                                      </p:cBhvr>
                                      <p:tavLst>
                                        <p:tav tm="0">
                                          <p:val>
                                            <p:fltVal val="720"/>
                                          </p:val>
                                        </p:tav>
                                        <p:tav tm="100000">
                                          <p:val>
                                            <p:fltVal val="0"/>
                                          </p:val>
                                        </p:tav>
                                      </p:tavLst>
                                    </p:anim>
                                    <p:anim calcmode="lin" valueType="num">
                                      <p:cBhvr>
                                        <p:cTn id="381" dur="4000" fill="hold"/>
                                        <p:tgtEl>
                                          <p:spTgt spid="69"/>
                                        </p:tgtEl>
                                        <p:attrNameLst>
                                          <p:attrName>ppt_h</p:attrName>
                                        </p:attrNameLst>
                                      </p:cBhvr>
                                      <p:tavLst>
                                        <p:tav tm="0">
                                          <p:val>
                                            <p:fltVal val="0"/>
                                          </p:val>
                                        </p:tav>
                                        <p:tav tm="100000">
                                          <p:val>
                                            <p:strVal val="#ppt_h"/>
                                          </p:val>
                                        </p:tav>
                                      </p:tavLst>
                                    </p:anim>
                                    <p:anim calcmode="lin" valueType="num">
                                      <p:cBhvr>
                                        <p:cTn id="382" dur="4000" fill="hold"/>
                                        <p:tgtEl>
                                          <p:spTgt spid="69"/>
                                        </p:tgtEl>
                                        <p:attrNameLst>
                                          <p:attrName>ppt_w</p:attrName>
                                        </p:attrNameLst>
                                      </p:cBhvr>
                                      <p:tavLst>
                                        <p:tav tm="0">
                                          <p:val>
                                            <p:fltVal val="0"/>
                                          </p:val>
                                        </p:tav>
                                        <p:tav tm="100000">
                                          <p:val>
                                            <p:strVal val="#ppt_w"/>
                                          </p:val>
                                        </p:tav>
                                      </p:tavLst>
                                    </p:anim>
                                  </p:childTnLst>
                                </p:cTn>
                              </p:par>
                              <p:par>
                                <p:cTn id="383" presetID="35" presetClass="entr" presetSubtype="0" fill="hold" nodeType="withEffect">
                                  <p:stCondLst>
                                    <p:cond delay="0"/>
                                  </p:stCondLst>
                                  <p:childTnLst>
                                    <p:set>
                                      <p:cBhvr>
                                        <p:cTn id="384" dur="1" fill="hold">
                                          <p:stCondLst>
                                            <p:cond delay="0"/>
                                          </p:stCondLst>
                                        </p:cTn>
                                        <p:tgtEl>
                                          <p:spTgt spid="71"/>
                                        </p:tgtEl>
                                        <p:attrNameLst>
                                          <p:attrName>style.visibility</p:attrName>
                                        </p:attrNameLst>
                                      </p:cBhvr>
                                      <p:to>
                                        <p:strVal val="visible"/>
                                      </p:to>
                                    </p:set>
                                    <p:animEffect transition="in" filter="fade">
                                      <p:cBhvr>
                                        <p:cTn id="385" dur="4000"/>
                                        <p:tgtEl>
                                          <p:spTgt spid="71"/>
                                        </p:tgtEl>
                                      </p:cBhvr>
                                    </p:animEffect>
                                    <p:anim calcmode="lin" valueType="num">
                                      <p:cBhvr>
                                        <p:cTn id="386" dur="4000" fill="hold"/>
                                        <p:tgtEl>
                                          <p:spTgt spid="71"/>
                                        </p:tgtEl>
                                        <p:attrNameLst>
                                          <p:attrName>style.rotation</p:attrName>
                                        </p:attrNameLst>
                                      </p:cBhvr>
                                      <p:tavLst>
                                        <p:tav tm="0">
                                          <p:val>
                                            <p:fltVal val="720"/>
                                          </p:val>
                                        </p:tav>
                                        <p:tav tm="100000">
                                          <p:val>
                                            <p:fltVal val="0"/>
                                          </p:val>
                                        </p:tav>
                                      </p:tavLst>
                                    </p:anim>
                                    <p:anim calcmode="lin" valueType="num">
                                      <p:cBhvr>
                                        <p:cTn id="387" dur="4000" fill="hold"/>
                                        <p:tgtEl>
                                          <p:spTgt spid="71"/>
                                        </p:tgtEl>
                                        <p:attrNameLst>
                                          <p:attrName>ppt_h</p:attrName>
                                        </p:attrNameLst>
                                      </p:cBhvr>
                                      <p:tavLst>
                                        <p:tav tm="0">
                                          <p:val>
                                            <p:fltVal val="0"/>
                                          </p:val>
                                        </p:tav>
                                        <p:tav tm="100000">
                                          <p:val>
                                            <p:strVal val="#ppt_h"/>
                                          </p:val>
                                        </p:tav>
                                      </p:tavLst>
                                    </p:anim>
                                    <p:anim calcmode="lin" valueType="num">
                                      <p:cBhvr>
                                        <p:cTn id="388" dur="4000" fill="hold"/>
                                        <p:tgtEl>
                                          <p:spTgt spid="71"/>
                                        </p:tgtEl>
                                        <p:attrNameLst>
                                          <p:attrName>ppt_w</p:attrName>
                                        </p:attrNameLst>
                                      </p:cBhvr>
                                      <p:tavLst>
                                        <p:tav tm="0">
                                          <p:val>
                                            <p:fltVal val="0"/>
                                          </p:val>
                                        </p:tav>
                                        <p:tav tm="100000">
                                          <p:val>
                                            <p:strVal val="#ppt_w"/>
                                          </p:val>
                                        </p:tav>
                                      </p:tavLst>
                                    </p:anim>
                                  </p:childTnLst>
                                </p:cTn>
                              </p:par>
                              <p:par>
                                <p:cTn id="389" presetID="35" presetClass="entr" presetSubtype="0" fill="hold" nodeType="withEffect">
                                  <p:stCondLst>
                                    <p:cond delay="0"/>
                                  </p:stCondLst>
                                  <p:childTnLst>
                                    <p:set>
                                      <p:cBhvr>
                                        <p:cTn id="390" dur="1" fill="hold">
                                          <p:stCondLst>
                                            <p:cond delay="0"/>
                                          </p:stCondLst>
                                        </p:cTn>
                                        <p:tgtEl>
                                          <p:spTgt spid="73"/>
                                        </p:tgtEl>
                                        <p:attrNameLst>
                                          <p:attrName>style.visibility</p:attrName>
                                        </p:attrNameLst>
                                      </p:cBhvr>
                                      <p:to>
                                        <p:strVal val="visible"/>
                                      </p:to>
                                    </p:set>
                                    <p:animEffect transition="in" filter="fade">
                                      <p:cBhvr>
                                        <p:cTn id="391" dur="4000"/>
                                        <p:tgtEl>
                                          <p:spTgt spid="73"/>
                                        </p:tgtEl>
                                      </p:cBhvr>
                                    </p:animEffect>
                                    <p:anim calcmode="lin" valueType="num">
                                      <p:cBhvr>
                                        <p:cTn id="392" dur="4000" fill="hold"/>
                                        <p:tgtEl>
                                          <p:spTgt spid="73"/>
                                        </p:tgtEl>
                                        <p:attrNameLst>
                                          <p:attrName>style.rotation</p:attrName>
                                        </p:attrNameLst>
                                      </p:cBhvr>
                                      <p:tavLst>
                                        <p:tav tm="0">
                                          <p:val>
                                            <p:fltVal val="720"/>
                                          </p:val>
                                        </p:tav>
                                        <p:tav tm="100000">
                                          <p:val>
                                            <p:fltVal val="0"/>
                                          </p:val>
                                        </p:tav>
                                      </p:tavLst>
                                    </p:anim>
                                    <p:anim calcmode="lin" valueType="num">
                                      <p:cBhvr>
                                        <p:cTn id="393" dur="4000" fill="hold"/>
                                        <p:tgtEl>
                                          <p:spTgt spid="73"/>
                                        </p:tgtEl>
                                        <p:attrNameLst>
                                          <p:attrName>ppt_h</p:attrName>
                                        </p:attrNameLst>
                                      </p:cBhvr>
                                      <p:tavLst>
                                        <p:tav tm="0">
                                          <p:val>
                                            <p:fltVal val="0"/>
                                          </p:val>
                                        </p:tav>
                                        <p:tav tm="100000">
                                          <p:val>
                                            <p:strVal val="#ppt_h"/>
                                          </p:val>
                                        </p:tav>
                                      </p:tavLst>
                                    </p:anim>
                                    <p:anim calcmode="lin" valueType="num">
                                      <p:cBhvr>
                                        <p:cTn id="394" dur="4000" fill="hold"/>
                                        <p:tgtEl>
                                          <p:spTgt spid="73"/>
                                        </p:tgtEl>
                                        <p:attrNameLst>
                                          <p:attrName>ppt_w</p:attrName>
                                        </p:attrNameLst>
                                      </p:cBhvr>
                                      <p:tavLst>
                                        <p:tav tm="0">
                                          <p:val>
                                            <p:fltVal val="0"/>
                                          </p:val>
                                        </p:tav>
                                        <p:tav tm="100000">
                                          <p:val>
                                            <p:strVal val="#ppt_w"/>
                                          </p:val>
                                        </p:tav>
                                      </p:tavLst>
                                    </p:anim>
                                  </p:childTnLst>
                                </p:cTn>
                              </p:par>
                              <p:par>
                                <p:cTn id="395" presetID="35" presetClass="entr" presetSubtype="0" fill="hold" nodeType="withEffect">
                                  <p:stCondLst>
                                    <p:cond delay="0"/>
                                  </p:stCondLst>
                                  <p:childTnLst>
                                    <p:set>
                                      <p:cBhvr>
                                        <p:cTn id="396" dur="1" fill="hold">
                                          <p:stCondLst>
                                            <p:cond delay="0"/>
                                          </p:stCondLst>
                                        </p:cTn>
                                        <p:tgtEl>
                                          <p:spTgt spid="75"/>
                                        </p:tgtEl>
                                        <p:attrNameLst>
                                          <p:attrName>style.visibility</p:attrName>
                                        </p:attrNameLst>
                                      </p:cBhvr>
                                      <p:to>
                                        <p:strVal val="visible"/>
                                      </p:to>
                                    </p:set>
                                    <p:animEffect transition="in" filter="fade">
                                      <p:cBhvr>
                                        <p:cTn id="397" dur="4000"/>
                                        <p:tgtEl>
                                          <p:spTgt spid="75"/>
                                        </p:tgtEl>
                                      </p:cBhvr>
                                    </p:animEffect>
                                    <p:anim calcmode="lin" valueType="num">
                                      <p:cBhvr>
                                        <p:cTn id="398" dur="4000" fill="hold"/>
                                        <p:tgtEl>
                                          <p:spTgt spid="75"/>
                                        </p:tgtEl>
                                        <p:attrNameLst>
                                          <p:attrName>style.rotation</p:attrName>
                                        </p:attrNameLst>
                                      </p:cBhvr>
                                      <p:tavLst>
                                        <p:tav tm="0">
                                          <p:val>
                                            <p:fltVal val="720"/>
                                          </p:val>
                                        </p:tav>
                                        <p:tav tm="100000">
                                          <p:val>
                                            <p:fltVal val="0"/>
                                          </p:val>
                                        </p:tav>
                                      </p:tavLst>
                                    </p:anim>
                                    <p:anim calcmode="lin" valueType="num">
                                      <p:cBhvr>
                                        <p:cTn id="399" dur="4000" fill="hold"/>
                                        <p:tgtEl>
                                          <p:spTgt spid="75"/>
                                        </p:tgtEl>
                                        <p:attrNameLst>
                                          <p:attrName>ppt_h</p:attrName>
                                        </p:attrNameLst>
                                      </p:cBhvr>
                                      <p:tavLst>
                                        <p:tav tm="0">
                                          <p:val>
                                            <p:fltVal val="0"/>
                                          </p:val>
                                        </p:tav>
                                        <p:tav tm="100000">
                                          <p:val>
                                            <p:strVal val="#ppt_h"/>
                                          </p:val>
                                        </p:tav>
                                      </p:tavLst>
                                    </p:anim>
                                    <p:anim calcmode="lin" valueType="num">
                                      <p:cBhvr>
                                        <p:cTn id="400" dur="4000" fill="hold"/>
                                        <p:tgtEl>
                                          <p:spTgt spid="75"/>
                                        </p:tgtEl>
                                        <p:attrNameLst>
                                          <p:attrName>ppt_w</p:attrName>
                                        </p:attrNameLst>
                                      </p:cBhvr>
                                      <p:tavLst>
                                        <p:tav tm="0">
                                          <p:val>
                                            <p:fltVal val="0"/>
                                          </p:val>
                                        </p:tav>
                                        <p:tav tm="100000">
                                          <p:val>
                                            <p:strVal val="#ppt_w"/>
                                          </p:val>
                                        </p:tav>
                                      </p:tavLst>
                                    </p:anim>
                                  </p:childTnLst>
                                </p:cTn>
                              </p:par>
                              <p:par>
                                <p:cTn id="401" presetID="35" presetClass="entr" presetSubtype="0" fill="hold" nodeType="withEffect">
                                  <p:stCondLst>
                                    <p:cond delay="0"/>
                                  </p:stCondLst>
                                  <p:childTnLst>
                                    <p:set>
                                      <p:cBhvr>
                                        <p:cTn id="402" dur="1" fill="hold">
                                          <p:stCondLst>
                                            <p:cond delay="0"/>
                                          </p:stCondLst>
                                        </p:cTn>
                                        <p:tgtEl>
                                          <p:spTgt spid="77"/>
                                        </p:tgtEl>
                                        <p:attrNameLst>
                                          <p:attrName>style.visibility</p:attrName>
                                        </p:attrNameLst>
                                      </p:cBhvr>
                                      <p:to>
                                        <p:strVal val="visible"/>
                                      </p:to>
                                    </p:set>
                                    <p:animEffect transition="in" filter="fade">
                                      <p:cBhvr>
                                        <p:cTn id="403" dur="4000"/>
                                        <p:tgtEl>
                                          <p:spTgt spid="77"/>
                                        </p:tgtEl>
                                      </p:cBhvr>
                                    </p:animEffect>
                                    <p:anim calcmode="lin" valueType="num">
                                      <p:cBhvr>
                                        <p:cTn id="404" dur="4000" fill="hold"/>
                                        <p:tgtEl>
                                          <p:spTgt spid="77"/>
                                        </p:tgtEl>
                                        <p:attrNameLst>
                                          <p:attrName>style.rotation</p:attrName>
                                        </p:attrNameLst>
                                      </p:cBhvr>
                                      <p:tavLst>
                                        <p:tav tm="0">
                                          <p:val>
                                            <p:fltVal val="720"/>
                                          </p:val>
                                        </p:tav>
                                        <p:tav tm="100000">
                                          <p:val>
                                            <p:fltVal val="0"/>
                                          </p:val>
                                        </p:tav>
                                      </p:tavLst>
                                    </p:anim>
                                    <p:anim calcmode="lin" valueType="num">
                                      <p:cBhvr>
                                        <p:cTn id="405" dur="4000" fill="hold"/>
                                        <p:tgtEl>
                                          <p:spTgt spid="77"/>
                                        </p:tgtEl>
                                        <p:attrNameLst>
                                          <p:attrName>ppt_h</p:attrName>
                                        </p:attrNameLst>
                                      </p:cBhvr>
                                      <p:tavLst>
                                        <p:tav tm="0">
                                          <p:val>
                                            <p:fltVal val="0"/>
                                          </p:val>
                                        </p:tav>
                                        <p:tav tm="100000">
                                          <p:val>
                                            <p:strVal val="#ppt_h"/>
                                          </p:val>
                                        </p:tav>
                                      </p:tavLst>
                                    </p:anim>
                                    <p:anim calcmode="lin" valueType="num">
                                      <p:cBhvr>
                                        <p:cTn id="406" dur="4000" fill="hold"/>
                                        <p:tgtEl>
                                          <p:spTgt spid="77"/>
                                        </p:tgtEl>
                                        <p:attrNameLst>
                                          <p:attrName>ppt_w</p:attrName>
                                        </p:attrNameLst>
                                      </p:cBhvr>
                                      <p:tavLst>
                                        <p:tav tm="0">
                                          <p:val>
                                            <p:fltVal val="0"/>
                                          </p:val>
                                        </p:tav>
                                        <p:tav tm="100000">
                                          <p:val>
                                            <p:strVal val="#ppt_w"/>
                                          </p:val>
                                        </p:tav>
                                      </p:tavLst>
                                    </p:anim>
                                  </p:childTnLst>
                                </p:cTn>
                              </p:par>
                              <p:par>
                                <p:cTn id="407" presetID="35" presetClass="entr" presetSubtype="0" fill="hold" nodeType="withEffect">
                                  <p:stCondLst>
                                    <p:cond delay="0"/>
                                  </p:stCondLst>
                                  <p:childTnLst>
                                    <p:set>
                                      <p:cBhvr>
                                        <p:cTn id="408" dur="1" fill="hold">
                                          <p:stCondLst>
                                            <p:cond delay="0"/>
                                          </p:stCondLst>
                                        </p:cTn>
                                        <p:tgtEl>
                                          <p:spTgt spid="80"/>
                                        </p:tgtEl>
                                        <p:attrNameLst>
                                          <p:attrName>style.visibility</p:attrName>
                                        </p:attrNameLst>
                                      </p:cBhvr>
                                      <p:to>
                                        <p:strVal val="visible"/>
                                      </p:to>
                                    </p:set>
                                    <p:animEffect transition="in" filter="fade">
                                      <p:cBhvr>
                                        <p:cTn id="409" dur="4000"/>
                                        <p:tgtEl>
                                          <p:spTgt spid="80"/>
                                        </p:tgtEl>
                                      </p:cBhvr>
                                    </p:animEffect>
                                    <p:anim calcmode="lin" valueType="num">
                                      <p:cBhvr>
                                        <p:cTn id="410" dur="4000" fill="hold"/>
                                        <p:tgtEl>
                                          <p:spTgt spid="80"/>
                                        </p:tgtEl>
                                        <p:attrNameLst>
                                          <p:attrName>style.rotation</p:attrName>
                                        </p:attrNameLst>
                                      </p:cBhvr>
                                      <p:tavLst>
                                        <p:tav tm="0">
                                          <p:val>
                                            <p:fltVal val="720"/>
                                          </p:val>
                                        </p:tav>
                                        <p:tav tm="100000">
                                          <p:val>
                                            <p:fltVal val="0"/>
                                          </p:val>
                                        </p:tav>
                                      </p:tavLst>
                                    </p:anim>
                                    <p:anim calcmode="lin" valueType="num">
                                      <p:cBhvr>
                                        <p:cTn id="411" dur="4000" fill="hold"/>
                                        <p:tgtEl>
                                          <p:spTgt spid="80"/>
                                        </p:tgtEl>
                                        <p:attrNameLst>
                                          <p:attrName>ppt_h</p:attrName>
                                        </p:attrNameLst>
                                      </p:cBhvr>
                                      <p:tavLst>
                                        <p:tav tm="0">
                                          <p:val>
                                            <p:fltVal val="0"/>
                                          </p:val>
                                        </p:tav>
                                        <p:tav tm="100000">
                                          <p:val>
                                            <p:strVal val="#ppt_h"/>
                                          </p:val>
                                        </p:tav>
                                      </p:tavLst>
                                    </p:anim>
                                    <p:anim calcmode="lin" valueType="num">
                                      <p:cBhvr>
                                        <p:cTn id="412" dur="4000" fill="hold"/>
                                        <p:tgtEl>
                                          <p:spTgt spid="80"/>
                                        </p:tgtEl>
                                        <p:attrNameLst>
                                          <p:attrName>ppt_w</p:attrName>
                                        </p:attrNameLst>
                                      </p:cBhvr>
                                      <p:tavLst>
                                        <p:tav tm="0">
                                          <p:val>
                                            <p:fltVal val="0"/>
                                          </p:val>
                                        </p:tav>
                                        <p:tav tm="100000">
                                          <p:val>
                                            <p:strVal val="#ppt_w"/>
                                          </p:val>
                                        </p:tav>
                                      </p:tavLst>
                                    </p:anim>
                                  </p:childTnLst>
                                </p:cTn>
                              </p:par>
                              <p:par>
                                <p:cTn id="413" presetID="35" presetClass="entr" presetSubtype="0" fill="hold" nodeType="withEffect">
                                  <p:stCondLst>
                                    <p:cond delay="0"/>
                                  </p:stCondLst>
                                  <p:childTnLst>
                                    <p:set>
                                      <p:cBhvr>
                                        <p:cTn id="414" dur="1" fill="hold">
                                          <p:stCondLst>
                                            <p:cond delay="0"/>
                                          </p:stCondLst>
                                        </p:cTn>
                                        <p:tgtEl>
                                          <p:spTgt spid="82"/>
                                        </p:tgtEl>
                                        <p:attrNameLst>
                                          <p:attrName>style.visibility</p:attrName>
                                        </p:attrNameLst>
                                      </p:cBhvr>
                                      <p:to>
                                        <p:strVal val="visible"/>
                                      </p:to>
                                    </p:set>
                                    <p:animEffect transition="in" filter="fade">
                                      <p:cBhvr>
                                        <p:cTn id="415" dur="4000"/>
                                        <p:tgtEl>
                                          <p:spTgt spid="82"/>
                                        </p:tgtEl>
                                      </p:cBhvr>
                                    </p:animEffect>
                                    <p:anim calcmode="lin" valueType="num">
                                      <p:cBhvr>
                                        <p:cTn id="416" dur="4000" fill="hold"/>
                                        <p:tgtEl>
                                          <p:spTgt spid="82"/>
                                        </p:tgtEl>
                                        <p:attrNameLst>
                                          <p:attrName>style.rotation</p:attrName>
                                        </p:attrNameLst>
                                      </p:cBhvr>
                                      <p:tavLst>
                                        <p:tav tm="0">
                                          <p:val>
                                            <p:fltVal val="720"/>
                                          </p:val>
                                        </p:tav>
                                        <p:tav tm="100000">
                                          <p:val>
                                            <p:fltVal val="0"/>
                                          </p:val>
                                        </p:tav>
                                      </p:tavLst>
                                    </p:anim>
                                    <p:anim calcmode="lin" valueType="num">
                                      <p:cBhvr>
                                        <p:cTn id="417" dur="4000" fill="hold"/>
                                        <p:tgtEl>
                                          <p:spTgt spid="82"/>
                                        </p:tgtEl>
                                        <p:attrNameLst>
                                          <p:attrName>ppt_h</p:attrName>
                                        </p:attrNameLst>
                                      </p:cBhvr>
                                      <p:tavLst>
                                        <p:tav tm="0">
                                          <p:val>
                                            <p:fltVal val="0"/>
                                          </p:val>
                                        </p:tav>
                                        <p:tav tm="100000">
                                          <p:val>
                                            <p:strVal val="#ppt_h"/>
                                          </p:val>
                                        </p:tav>
                                      </p:tavLst>
                                    </p:anim>
                                    <p:anim calcmode="lin" valueType="num">
                                      <p:cBhvr>
                                        <p:cTn id="418" dur="4000" fill="hold"/>
                                        <p:tgtEl>
                                          <p:spTgt spid="82"/>
                                        </p:tgtEl>
                                        <p:attrNameLst>
                                          <p:attrName>ppt_w</p:attrName>
                                        </p:attrNameLst>
                                      </p:cBhvr>
                                      <p:tavLst>
                                        <p:tav tm="0">
                                          <p:val>
                                            <p:fltVal val="0"/>
                                          </p:val>
                                        </p:tav>
                                        <p:tav tm="100000">
                                          <p:val>
                                            <p:strVal val="#ppt_w"/>
                                          </p:val>
                                        </p:tav>
                                      </p:tavLst>
                                    </p:anim>
                                  </p:childTnLst>
                                </p:cTn>
                              </p:par>
                              <p:par>
                                <p:cTn id="419" presetID="35" presetClass="entr" presetSubtype="0" fill="hold" nodeType="withEffect">
                                  <p:stCondLst>
                                    <p:cond delay="0"/>
                                  </p:stCondLst>
                                  <p:childTnLst>
                                    <p:set>
                                      <p:cBhvr>
                                        <p:cTn id="420" dur="1" fill="hold">
                                          <p:stCondLst>
                                            <p:cond delay="0"/>
                                          </p:stCondLst>
                                        </p:cTn>
                                        <p:tgtEl>
                                          <p:spTgt spid="84"/>
                                        </p:tgtEl>
                                        <p:attrNameLst>
                                          <p:attrName>style.visibility</p:attrName>
                                        </p:attrNameLst>
                                      </p:cBhvr>
                                      <p:to>
                                        <p:strVal val="visible"/>
                                      </p:to>
                                    </p:set>
                                    <p:animEffect transition="in" filter="fade">
                                      <p:cBhvr>
                                        <p:cTn id="421" dur="4000"/>
                                        <p:tgtEl>
                                          <p:spTgt spid="84"/>
                                        </p:tgtEl>
                                      </p:cBhvr>
                                    </p:animEffect>
                                    <p:anim calcmode="lin" valueType="num">
                                      <p:cBhvr>
                                        <p:cTn id="422" dur="4000" fill="hold"/>
                                        <p:tgtEl>
                                          <p:spTgt spid="84"/>
                                        </p:tgtEl>
                                        <p:attrNameLst>
                                          <p:attrName>style.rotation</p:attrName>
                                        </p:attrNameLst>
                                      </p:cBhvr>
                                      <p:tavLst>
                                        <p:tav tm="0">
                                          <p:val>
                                            <p:fltVal val="720"/>
                                          </p:val>
                                        </p:tav>
                                        <p:tav tm="100000">
                                          <p:val>
                                            <p:fltVal val="0"/>
                                          </p:val>
                                        </p:tav>
                                      </p:tavLst>
                                    </p:anim>
                                    <p:anim calcmode="lin" valueType="num">
                                      <p:cBhvr>
                                        <p:cTn id="423" dur="4000" fill="hold"/>
                                        <p:tgtEl>
                                          <p:spTgt spid="84"/>
                                        </p:tgtEl>
                                        <p:attrNameLst>
                                          <p:attrName>ppt_h</p:attrName>
                                        </p:attrNameLst>
                                      </p:cBhvr>
                                      <p:tavLst>
                                        <p:tav tm="0">
                                          <p:val>
                                            <p:fltVal val="0"/>
                                          </p:val>
                                        </p:tav>
                                        <p:tav tm="100000">
                                          <p:val>
                                            <p:strVal val="#ppt_h"/>
                                          </p:val>
                                        </p:tav>
                                      </p:tavLst>
                                    </p:anim>
                                    <p:anim calcmode="lin" valueType="num">
                                      <p:cBhvr>
                                        <p:cTn id="424" dur="4000" fill="hold"/>
                                        <p:tgtEl>
                                          <p:spTgt spid="84"/>
                                        </p:tgtEl>
                                        <p:attrNameLst>
                                          <p:attrName>ppt_w</p:attrName>
                                        </p:attrNameLst>
                                      </p:cBhvr>
                                      <p:tavLst>
                                        <p:tav tm="0">
                                          <p:val>
                                            <p:fltVal val="0"/>
                                          </p:val>
                                        </p:tav>
                                        <p:tav tm="100000">
                                          <p:val>
                                            <p:strVal val="#ppt_w"/>
                                          </p:val>
                                        </p:tav>
                                      </p:tavLst>
                                    </p:anim>
                                  </p:childTnLst>
                                </p:cTn>
                              </p:par>
                              <p:par>
                                <p:cTn id="425" presetID="35" presetClass="entr" presetSubtype="0" fill="hold" nodeType="withEffect">
                                  <p:stCondLst>
                                    <p:cond delay="0"/>
                                  </p:stCondLst>
                                  <p:childTnLst>
                                    <p:set>
                                      <p:cBhvr>
                                        <p:cTn id="426" dur="1" fill="hold">
                                          <p:stCondLst>
                                            <p:cond delay="0"/>
                                          </p:stCondLst>
                                        </p:cTn>
                                        <p:tgtEl>
                                          <p:spTgt spid="87"/>
                                        </p:tgtEl>
                                        <p:attrNameLst>
                                          <p:attrName>style.visibility</p:attrName>
                                        </p:attrNameLst>
                                      </p:cBhvr>
                                      <p:to>
                                        <p:strVal val="visible"/>
                                      </p:to>
                                    </p:set>
                                    <p:animEffect transition="in" filter="fade">
                                      <p:cBhvr>
                                        <p:cTn id="427" dur="4000"/>
                                        <p:tgtEl>
                                          <p:spTgt spid="87"/>
                                        </p:tgtEl>
                                      </p:cBhvr>
                                    </p:animEffect>
                                    <p:anim calcmode="lin" valueType="num">
                                      <p:cBhvr>
                                        <p:cTn id="428" dur="4000" fill="hold"/>
                                        <p:tgtEl>
                                          <p:spTgt spid="87"/>
                                        </p:tgtEl>
                                        <p:attrNameLst>
                                          <p:attrName>style.rotation</p:attrName>
                                        </p:attrNameLst>
                                      </p:cBhvr>
                                      <p:tavLst>
                                        <p:tav tm="0">
                                          <p:val>
                                            <p:fltVal val="720"/>
                                          </p:val>
                                        </p:tav>
                                        <p:tav tm="100000">
                                          <p:val>
                                            <p:fltVal val="0"/>
                                          </p:val>
                                        </p:tav>
                                      </p:tavLst>
                                    </p:anim>
                                    <p:anim calcmode="lin" valueType="num">
                                      <p:cBhvr>
                                        <p:cTn id="429" dur="4000" fill="hold"/>
                                        <p:tgtEl>
                                          <p:spTgt spid="87"/>
                                        </p:tgtEl>
                                        <p:attrNameLst>
                                          <p:attrName>ppt_h</p:attrName>
                                        </p:attrNameLst>
                                      </p:cBhvr>
                                      <p:tavLst>
                                        <p:tav tm="0">
                                          <p:val>
                                            <p:fltVal val="0"/>
                                          </p:val>
                                        </p:tav>
                                        <p:tav tm="100000">
                                          <p:val>
                                            <p:strVal val="#ppt_h"/>
                                          </p:val>
                                        </p:tav>
                                      </p:tavLst>
                                    </p:anim>
                                    <p:anim calcmode="lin" valueType="num">
                                      <p:cBhvr>
                                        <p:cTn id="430" dur="4000" fill="hold"/>
                                        <p:tgtEl>
                                          <p:spTgt spid="87"/>
                                        </p:tgtEl>
                                        <p:attrNameLst>
                                          <p:attrName>ppt_w</p:attrName>
                                        </p:attrNameLst>
                                      </p:cBhvr>
                                      <p:tavLst>
                                        <p:tav tm="0">
                                          <p:val>
                                            <p:fltVal val="0"/>
                                          </p:val>
                                        </p:tav>
                                        <p:tav tm="100000">
                                          <p:val>
                                            <p:strVal val="#ppt_w"/>
                                          </p:val>
                                        </p:tav>
                                      </p:tavLst>
                                    </p:anim>
                                  </p:childTnLst>
                                </p:cTn>
                              </p:par>
                              <p:par>
                                <p:cTn id="431" presetID="35" presetClass="entr" presetSubtype="0" fill="hold" nodeType="withEffect">
                                  <p:stCondLst>
                                    <p:cond delay="0"/>
                                  </p:stCondLst>
                                  <p:childTnLst>
                                    <p:set>
                                      <p:cBhvr>
                                        <p:cTn id="432" dur="1" fill="hold">
                                          <p:stCondLst>
                                            <p:cond delay="0"/>
                                          </p:stCondLst>
                                        </p:cTn>
                                        <p:tgtEl>
                                          <p:spTgt spid="90"/>
                                        </p:tgtEl>
                                        <p:attrNameLst>
                                          <p:attrName>style.visibility</p:attrName>
                                        </p:attrNameLst>
                                      </p:cBhvr>
                                      <p:to>
                                        <p:strVal val="visible"/>
                                      </p:to>
                                    </p:set>
                                    <p:animEffect transition="in" filter="fade">
                                      <p:cBhvr>
                                        <p:cTn id="433" dur="4000"/>
                                        <p:tgtEl>
                                          <p:spTgt spid="90"/>
                                        </p:tgtEl>
                                      </p:cBhvr>
                                    </p:animEffect>
                                    <p:anim calcmode="lin" valueType="num">
                                      <p:cBhvr>
                                        <p:cTn id="434" dur="4000" fill="hold"/>
                                        <p:tgtEl>
                                          <p:spTgt spid="90"/>
                                        </p:tgtEl>
                                        <p:attrNameLst>
                                          <p:attrName>style.rotation</p:attrName>
                                        </p:attrNameLst>
                                      </p:cBhvr>
                                      <p:tavLst>
                                        <p:tav tm="0">
                                          <p:val>
                                            <p:fltVal val="720"/>
                                          </p:val>
                                        </p:tav>
                                        <p:tav tm="100000">
                                          <p:val>
                                            <p:fltVal val="0"/>
                                          </p:val>
                                        </p:tav>
                                      </p:tavLst>
                                    </p:anim>
                                    <p:anim calcmode="lin" valueType="num">
                                      <p:cBhvr>
                                        <p:cTn id="435" dur="4000" fill="hold"/>
                                        <p:tgtEl>
                                          <p:spTgt spid="90"/>
                                        </p:tgtEl>
                                        <p:attrNameLst>
                                          <p:attrName>ppt_h</p:attrName>
                                        </p:attrNameLst>
                                      </p:cBhvr>
                                      <p:tavLst>
                                        <p:tav tm="0">
                                          <p:val>
                                            <p:fltVal val="0"/>
                                          </p:val>
                                        </p:tav>
                                        <p:tav tm="100000">
                                          <p:val>
                                            <p:strVal val="#ppt_h"/>
                                          </p:val>
                                        </p:tav>
                                      </p:tavLst>
                                    </p:anim>
                                    <p:anim calcmode="lin" valueType="num">
                                      <p:cBhvr>
                                        <p:cTn id="436" dur="4000" fill="hold"/>
                                        <p:tgtEl>
                                          <p:spTgt spid="90"/>
                                        </p:tgtEl>
                                        <p:attrNameLst>
                                          <p:attrName>ppt_w</p:attrName>
                                        </p:attrNameLst>
                                      </p:cBhvr>
                                      <p:tavLst>
                                        <p:tav tm="0">
                                          <p:val>
                                            <p:fltVal val="0"/>
                                          </p:val>
                                        </p:tav>
                                        <p:tav tm="100000">
                                          <p:val>
                                            <p:strVal val="#ppt_w"/>
                                          </p:val>
                                        </p:tav>
                                      </p:tavLst>
                                    </p:anim>
                                  </p:childTnLst>
                                </p:cTn>
                              </p:par>
                              <p:par>
                                <p:cTn id="437" presetID="35" presetClass="entr" presetSubtype="0" fill="hold" nodeType="withEffect">
                                  <p:stCondLst>
                                    <p:cond delay="0"/>
                                  </p:stCondLst>
                                  <p:childTnLst>
                                    <p:set>
                                      <p:cBhvr>
                                        <p:cTn id="438" dur="1" fill="hold">
                                          <p:stCondLst>
                                            <p:cond delay="0"/>
                                          </p:stCondLst>
                                        </p:cTn>
                                        <p:tgtEl>
                                          <p:spTgt spid="93"/>
                                        </p:tgtEl>
                                        <p:attrNameLst>
                                          <p:attrName>style.visibility</p:attrName>
                                        </p:attrNameLst>
                                      </p:cBhvr>
                                      <p:to>
                                        <p:strVal val="visible"/>
                                      </p:to>
                                    </p:set>
                                    <p:animEffect transition="in" filter="fade">
                                      <p:cBhvr>
                                        <p:cTn id="439" dur="4000"/>
                                        <p:tgtEl>
                                          <p:spTgt spid="93"/>
                                        </p:tgtEl>
                                      </p:cBhvr>
                                    </p:animEffect>
                                    <p:anim calcmode="lin" valueType="num">
                                      <p:cBhvr>
                                        <p:cTn id="440" dur="4000" fill="hold"/>
                                        <p:tgtEl>
                                          <p:spTgt spid="93"/>
                                        </p:tgtEl>
                                        <p:attrNameLst>
                                          <p:attrName>style.rotation</p:attrName>
                                        </p:attrNameLst>
                                      </p:cBhvr>
                                      <p:tavLst>
                                        <p:tav tm="0">
                                          <p:val>
                                            <p:fltVal val="720"/>
                                          </p:val>
                                        </p:tav>
                                        <p:tav tm="100000">
                                          <p:val>
                                            <p:fltVal val="0"/>
                                          </p:val>
                                        </p:tav>
                                      </p:tavLst>
                                    </p:anim>
                                    <p:anim calcmode="lin" valueType="num">
                                      <p:cBhvr>
                                        <p:cTn id="441" dur="4000" fill="hold"/>
                                        <p:tgtEl>
                                          <p:spTgt spid="93"/>
                                        </p:tgtEl>
                                        <p:attrNameLst>
                                          <p:attrName>ppt_h</p:attrName>
                                        </p:attrNameLst>
                                      </p:cBhvr>
                                      <p:tavLst>
                                        <p:tav tm="0">
                                          <p:val>
                                            <p:fltVal val="0"/>
                                          </p:val>
                                        </p:tav>
                                        <p:tav tm="100000">
                                          <p:val>
                                            <p:strVal val="#ppt_h"/>
                                          </p:val>
                                        </p:tav>
                                      </p:tavLst>
                                    </p:anim>
                                    <p:anim calcmode="lin" valueType="num">
                                      <p:cBhvr>
                                        <p:cTn id="442" dur="4000" fill="hold"/>
                                        <p:tgtEl>
                                          <p:spTgt spid="93"/>
                                        </p:tgtEl>
                                        <p:attrNameLst>
                                          <p:attrName>ppt_w</p:attrName>
                                        </p:attrNameLst>
                                      </p:cBhvr>
                                      <p:tavLst>
                                        <p:tav tm="0">
                                          <p:val>
                                            <p:fltVal val="0"/>
                                          </p:val>
                                        </p:tav>
                                        <p:tav tm="100000">
                                          <p:val>
                                            <p:strVal val="#ppt_w"/>
                                          </p:val>
                                        </p:tav>
                                      </p:tavLst>
                                    </p:anim>
                                  </p:childTnLst>
                                </p:cTn>
                              </p:par>
                              <p:par>
                                <p:cTn id="443" presetID="35" presetClass="entr" presetSubtype="0" fill="hold" nodeType="withEffect">
                                  <p:stCondLst>
                                    <p:cond delay="0"/>
                                  </p:stCondLst>
                                  <p:childTnLst>
                                    <p:set>
                                      <p:cBhvr>
                                        <p:cTn id="444" dur="1" fill="hold">
                                          <p:stCondLst>
                                            <p:cond delay="0"/>
                                          </p:stCondLst>
                                        </p:cTn>
                                        <p:tgtEl>
                                          <p:spTgt spid="96"/>
                                        </p:tgtEl>
                                        <p:attrNameLst>
                                          <p:attrName>style.visibility</p:attrName>
                                        </p:attrNameLst>
                                      </p:cBhvr>
                                      <p:to>
                                        <p:strVal val="visible"/>
                                      </p:to>
                                    </p:set>
                                    <p:animEffect transition="in" filter="fade">
                                      <p:cBhvr>
                                        <p:cTn id="445" dur="4000"/>
                                        <p:tgtEl>
                                          <p:spTgt spid="96"/>
                                        </p:tgtEl>
                                      </p:cBhvr>
                                    </p:animEffect>
                                    <p:anim calcmode="lin" valueType="num">
                                      <p:cBhvr>
                                        <p:cTn id="446" dur="4000" fill="hold"/>
                                        <p:tgtEl>
                                          <p:spTgt spid="96"/>
                                        </p:tgtEl>
                                        <p:attrNameLst>
                                          <p:attrName>style.rotation</p:attrName>
                                        </p:attrNameLst>
                                      </p:cBhvr>
                                      <p:tavLst>
                                        <p:tav tm="0">
                                          <p:val>
                                            <p:fltVal val="720"/>
                                          </p:val>
                                        </p:tav>
                                        <p:tav tm="100000">
                                          <p:val>
                                            <p:fltVal val="0"/>
                                          </p:val>
                                        </p:tav>
                                      </p:tavLst>
                                    </p:anim>
                                    <p:anim calcmode="lin" valueType="num">
                                      <p:cBhvr>
                                        <p:cTn id="447" dur="4000" fill="hold"/>
                                        <p:tgtEl>
                                          <p:spTgt spid="96"/>
                                        </p:tgtEl>
                                        <p:attrNameLst>
                                          <p:attrName>ppt_h</p:attrName>
                                        </p:attrNameLst>
                                      </p:cBhvr>
                                      <p:tavLst>
                                        <p:tav tm="0">
                                          <p:val>
                                            <p:fltVal val="0"/>
                                          </p:val>
                                        </p:tav>
                                        <p:tav tm="100000">
                                          <p:val>
                                            <p:strVal val="#ppt_h"/>
                                          </p:val>
                                        </p:tav>
                                      </p:tavLst>
                                    </p:anim>
                                    <p:anim calcmode="lin" valueType="num">
                                      <p:cBhvr>
                                        <p:cTn id="448" dur="4000" fill="hold"/>
                                        <p:tgtEl>
                                          <p:spTgt spid="96"/>
                                        </p:tgtEl>
                                        <p:attrNameLst>
                                          <p:attrName>ppt_w</p:attrName>
                                        </p:attrNameLst>
                                      </p:cBhvr>
                                      <p:tavLst>
                                        <p:tav tm="0">
                                          <p:val>
                                            <p:fltVal val="0"/>
                                          </p:val>
                                        </p:tav>
                                        <p:tav tm="100000">
                                          <p:val>
                                            <p:strVal val="#ppt_w"/>
                                          </p:val>
                                        </p:tav>
                                      </p:tavLst>
                                    </p:anim>
                                  </p:childTnLst>
                                </p:cTn>
                              </p:par>
                              <p:par>
                                <p:cTn id="449" presetID="35" presetClass="entr" presetSubtype="0" fill="hold" nodeType="withEffect">
                                  <p:stCondLst>
                                    <p:cond delay="0"/>
                                  </p:stCondLst>
                                  <p:childTnLst>
                                    <p:set>
                                      <p:cBhvr>
                                        <p:cTn id="450" dur="1" fill="hold">
                                          <p:stCondLst>
                                            <p:cond delay="0"/>
                                          </p:stCondLst>
                                        </p:cTn>
                                        <p:tgtEl>
                                          <p:spTgt spid="98"/>
                                        </p:tgtEl>
                                        <p:attrNameLst>
                                          <p:attrName>style.visibility</p:attrName>
                                        </p:attrNameLst>
                                      </p:cBhvr>
                                      <p:to>
                                        <p:strVal val="visible"/>
                                      </p:to>
                                    </p:set>
                                    <p:animEffect transition="in" filter="fade">
                                      <p:cBhvr>
                                        <p:cTn id="451" dur="4000"/>
                                        <p:tgtEl>
                                          <p:spTgt spid="98"/>
                                        </p:tgtEl>
                                      </p:cBhvr>
                                    </p:animEffect>
                                    <p:anim calcmode="lin" valueType="num">
                                      <p:cBhvr>
                                        <p:cTn id="452" dur="4000" fill="hold"/>
                                        <p:tgtEl>
                                          <p:spTgt spid="98"/>
                                        </p:tgtEl>
                                        <p:attrNameLst>
                                          <p:attrName>style.rotation</p:attrName>
                                        </p:attrNameLst>
                                      </p:cBhvr>
                                      <p:tavLst>
                                        <p:tav tm="0">
                                          <p:val>
                                            <p:fltVal val="720"/>
                                          </p:val>
                                        </p:tav>
                                        <p:tav tm="100000">
                                          <p:val>
                                            <p:fltVal val="0"/>
                                          </p:val>
                                        </p:tav>
                                      </p:tavLst>
                                    </p:anim>
                                    <p:anim calcmode="lin" valueType="num">
                                      <p:cBhvr>
                                        <p:cTn id="453" dur="4000" fill="hold"/>
                                        <p:tgtEl>
                                          <p:spTgt spid="98"/>
                                        </p:tgtEl>
                                        <p:attrNameLst>
                                          <p:attrName>ppt_h</p:attrName>
                                        </p:attrNameLst>
                                      </p:cBhvr>
                                      <p:tavLst>
                                        <p:tav tm="0">
                                          <p:val>
                                            <p:fltVal val="0"/>
                                          </p:val>
                                        </p:tav>
                                        <p:tav tm="100000">
                                          <p:val>
                                            <p:strVal val="#ppt_h"/>
                                          </p:val>
                                        </p:tav>
                                      </p:tavLst>
                                    </p:anim>
                                    <p:anim calcmode="lin" valueType="num">
                                      <p:cBhvr>
                                        <p:cTn id="454" dur="4000" fill="hold"/>
                                        <p:tgtEl>
                                          <p:spTgt spid="98"/>
                                        </p:tgtEl>
                                        <p:attrNameLst>
                                          <p:attrName>ppt_w</p:attrName>
                                        </p:attrNameLst>
                                      </p:cBhvr>
                                      <p:tavLst>
                                        <p:tav tm="0">
                                          <p:val>
                                            <p:fltVal val="0"/>
                                          </p:val>
                                        </p:tav>
                                        <p:tav tm="100000">
                                          <p:val>
                                            <p:strVal val="#ppt_w"/>
                                          </p:val>
                                        </p:tav>
                                      </p:tavLst>
                                    </p:anim>
                                  </p:childTnLst>
                                </p:cTn>
                              </p:par>
                              <p:par>
                                <p:cTn id="455" presetID="35" presetClass="entr" presetSubtype="0" fill="hold" nodeType="withEffect">
                                  <p:stCondLst>
                                    <p:cond delay="0"/>
                                  </p:stCondLst>
                                  <p:childTnLst>
                                    <p:set>
                                      <p:cBhvr>
                                        <p:cTn id="456" dur="1" fill="hold">
                                          <p:stCondLst>
                                            <p:cond delay="0"/>
                                          </p:stCondLst>
                                        </p:cTn>
                                        <p:tgtEl>
                                          <p:spTgt spid="101"/>
                                        </p:tgtEl>
                                        <p:attrNameLst>
                                          <p:attrName>style.visibility</p:attrName>
                                        </p:attrNameLst>
                                      </p:cBhvr>
                                      <p:to>
                                        <p:strVal val="visible"/>
                                      </p:to>
                                    </p:set>
                                    <p:animEffect transition="in" filter="fade">
                                      <p:cBhvr>
                                        <p:cTn id="457" dur="4000"/>
                                        <p:tgtEl>
                                          <p:spTgt spid="101"/>
                                        </p:tgtEl>
                                      </p:cBhvr>
                                    </p:animEffect>
                                    <p:anim calcmode="lin" valueType="num">
                                      <p:cBhvr>
                                        <p:cTn id="458" dur="4000" fill="hold"/>
                                        <p:tgtEl>
                                          <p:spTgt spid="101"/>
                                        </p:tgtEl>
                                        <p:attrNameLst>
                                          <p:attrName>style.rotation</p:attrName>
                                        </p:attrNameLst>
                                      </p:cBhvr>
                                      <p:tavLst>
                                        <p:tav tm="0">
                                          <p:val>
                                            <p:fltVal val="720"/>
                                          </p:val>
                                        </p:tav>
                                        <p:tav tm="100000">
                                          <p:val>
                                            <p:fltVal val="0"/>
                                          </p:val>
                                        </p:tav>
                                      </p:tavLst>
                                    </p:anim>
                                    <p:anim calcmode="lin" valueType="num">
                                      <p:cBhvr>
                                        <p:cTn id="459" dur="4000" fill="hold"/>
                                        <p:tgtEl>
                                          <p:spTgt spid="101"/>
                                        </p:tgtEl>
                                        <p:attrNameLst>
                                          <p:attrName>ppt_h</p:attrName>
                                        </p:attrNameLst>
                                      </p:cBhvr>
                                      <p:tavLst>
                                        <p:tav tm="0">
                                          <p:val>
                                            <p:fltVal val="0"/>
                                          </p:val>
                                        </p:tav>
                                        <p:tav tm="100000">
                                          <p:val>
                                            <p:strVal val="#ppt_h"/>
                                          </p:val>
                                        </p:tav>
                                      </p:tavLst>
                                    </p:anim>
                                    <p:anim calcmode="lin" valueType="num">
                                      <p:cBhvr>
                                        <p:cTn id="460" dur="4000" fill="hold"/>
                                        <p:tgtEl>
                                          <p:spTgt spid="101"/>
                                        </p:tgtEl>
                                        <p:attrNameLst>
                                          <p:attrName>ppt_w</p:attrName>
                                        </p:attrNameLst>
                                      </p:cBhvr>
                                      <p:tavLst>
                                        <p:tav tm="0">
                                          <p:val>
                                            <p:fltVal val="0"/>
                                          </p:val>
                                        </p:tav>
                                        <p:tav tm="100000">
                                          <p:val>
                                            <p:strVal val="#ppt_w"/>
                                          </p:val>
                                        </p:tav>
                                      </p:tavLst>
                                    </p:anim>
                                  </p:childTnLst>
                                </p:cTn>
                              </p:par>
                              <p:par>
                                <p:cTn id="461" presetID="35" presetClass="entr" presetSubtype="0" fill="hold" nodeType="withEffect">
                                  <p:stCondLst>
                                    <p:cond delay="0"/>
                                  </p:stCondLst>
                                  <p:childTnLst>
                                    <p:set>
                                      <p:cBhvr>
                                        <p:cTn id="462" dur="1" fill="hold">
                                          <p:stCondLst>
                                            <p:cond delay="0"/>
                                          </p:stCondLst>
                                        </p:cTn>
                                        <p:tgtEl>
                                          <p:spTgt spid="105"/>
                                        </p:tgtEl>
                                        <p:attrNameLst>
                                          <p:attrName>style.visibility</p:attrName>
                                        </p:attrNameLst>
                                      </p:cBhvr>
                                      <p:to>
                                        <p:strVal val="visible"/>
                                      </p:to>
                                    </p:set>
                                    <p:animEffect transition="in" filter="fade">
                                      <p:cBhvr>
                                        <p:cTn id="463" dur="4000"/>
                                        <p:tgtEl>
                                          <p:spTgt spid="105"/>
                                        </p:tgtEl>
                                      </p:cBhvr>
                                    </p:animEffect>
                                    <p:anim calcmode="lin" valueType="num">
                                      <p:cBhvr>
                                        <p:cTn id="464" dur="4000" fill="hold"/>
                                        <p:tgtEl>
                                          <p:spTgt spid="105"/>
                                        </p:tgtEl>
                                        <p:attrNameLst>
                                          <p:attrName>style.rotation</p:attrName>
                                        </p:attrNameLst>
                                      </p:cBhvr>
                                      <p:tavLst>
                                        <p:tav tm="0">
                                          <p:val>
                                            <p:fltVal val="720"/>
                                          </p:val>
                                        </p:tav>
                                        <p:tav tm="100000">
                                          <p:val>
                                            <p:fltVal val="0"/>
                                          </p:val>
                                        </p:tav>
                                      </p:tavLst>
                                    </p:anim>
                                    <p:anim calcmode="lin" valueType="num">
                                      <p:cBhvr>
                                        <p:cTn id="465" dur="4000" fill="hold"/>
                                        <p:tgtEl>
                                          <p:spTgt spid="105"/>
                                        </p:tgtEl>
                                        <p:attrNameLst>
                                          <p:attrName>ppt_h</p:attrName>
                                        </p:attrNameLst>
                                      </p:cBhvr>
                                      <p:tavLst>
                                        <p:tav tm="0">
                                          <p:val>
                                            <p:fltVal val="0"/>
                                          </p:val>
                                        </p:tav>
                                        <p:tav tm="100000">
                                          <p:val>
                                            <p:strVal val="#ppt_h"/>
                                          </p:val>
                                        </p:tav>
                                      </p:tavLst>
                                    </p:anim>
                                    <p:anim calcmode="lin" valueType="num">
                                      <p:cBhvr>
                                        <p:cTn id="466" dur="4000" fill="hold"/>
                                        <p:tgtEl>
                                          <p:spTgt spid="105"/>
                                        </p:tgtEl>
                                        <p:attrNameLst>
                                          <p:attrName>ppt_w</p:attrName>
                                        </p:attrNameLst>
                                      </p:cBhvr>
                                      <p:tavLst>
                                        <p:tav tm="0">
                                          <p:val>
                                            <p:fltVal val="0"/>
                                          </p:val>
                                        </p:tav>
                                        <p:tav tm="100000">
                                          <p:val>
                                            <p:strVal val="#ppt_w"/>
                                          </p:val>
                                        </p:tav>
                                      </p:tavLst>
                                    </p:anim>
                                  </p:childTnLst>
                                </p:cTn>
                              </p:par>
                              <p:par>
                                <p:cTn id="467" presetID="35" presetClass="entr" presetSubtype="0" fill="hold" nodeType="withEffect">
                                  <p:stCondLst>
                                    <p:cond delay="0"/>
                                  </p:stCondLst>
                                  <p:childTnLst>
                                    <p:set>
                                      <p:cBhvr>
                                        <p:cTn id="468" dur="1" fill="hold">
                                          <p:stCondLst>
                                            <p:cond delay="0"/>
                                          </p:stCondLst>
                                        </p:cTn>
                                        <p:tgtEl>
                                          <p:spTgt spid="108"/>
                                        </p:tgtEl>
                                        <p:attrNameLst>
                                          <p:attrName>style.visibility</p:attrName>
                                        </p:attrNameLst>
                                      </p:cBhvr>
                                      <p:to>
                                        <p:strVal val="visible"/>
                                      </p:to>
                                    </p:set>
                                    <p:animEffect transition="in" filter="fade">
                                      <p:cBhvr>
                                        <p:cTn id="469" dur="4000"/>
                                        <p:tgtEl>
                                          <p:spTgt spid="108"/>
                                        </p:tgtEl>
                                      </p:cBhvr>
                                    </p:animEffect>
                                    <p:anim calcmode="lin" valueType="num">
                                      <p:cBhvr>
                                        <p:cTn id="470" dur="4000" fill="hold"/>
                                        <p:tgtEl>
                                          <p:spTgt spid="108"/>
                                        </p:tgtEl>
                                        <p:attrNameLst>
                                          <p:attrName>style.rotation</p:attrName>
                                        </p:attrNameLst>
                                      </p:cBhvr>
                                      <p:tavLst>
                                        <p:tav tm="0">
                                          <p:val>
                                            <p:fltVal val="720"/>
                                          </p:val>
                                        </p:tav>
                                        <p:tav tm="100000">
                                          <p:val>
                                            <p:fltVal val="0"/>
                                          </p:val>
                                        </p:tav>
                                      </p:tavLst>
                                    </p:anim>
                                    <p:anim calcmode="lin" valueType="num">
                                      <p:cBhvr>
                                        <p:cTn id="471" dur="4000" fill="hold"/>
                                        <p:tgtEl>
                                          <p:spTgt spid="108"/>
                                        </p:tgtEl>
                                        <p:attrNameLst>
                                          <p:attrName>ppt_h</p:attrName>
                                        </p:attrNameLst>
                                      </p:cBhvr>
                                      <p:tavLst>
                                        <p:tav tm="0">
                                          <p:val>
                                            <p:fltVal val="0"/>
                                          </p:val>
                                        </p:tav>
                                        <p:tav tm="100000">
                                          <p:val>
                                            <p:strVal val="#ppt_h"/>
                                          </p:val>
                                        </p:tav>
                                      </p:tavLst>
                                    </p:anim>
                                    <p:anim calcmode="lin" valueType="num">
                                      <p:cBhvr>
                                        <p:cTn id="472" dur="4000" fill="hold"/>
                                        <p:tgtEl>
                                          <p:spTgt spid="108"/>
                                        </p:tgtEl>
                                        <p:attrNameLst>
                                          <p:attrName>ppt_w</p:attrName>
                                        </p:attrNameLst>
                                      </p:cBhvr>
                                      <p:tavLst>
                                        <p:tav tm="0">
                                          <p:val>
                                            <p:fltVal val="0"/>
                                          </p:val>
                                        </p:tav>
                                        <p:tav tm="100000">
                                          <p:val>
                                            <p:strVal val="#ppt_w"/>
                                          </p:val>
                                        </p:tav>
                                      </p:tavLst>
                                    </p:anim>
                                  </p:childTnLst>
                                </p:cTn>
                              </p:par>
                              <p:par>
                                <p:cTn id="473" presetID="35" presetClass="entr" presetSubtype="0" fill="hold" nodeType="withEffect">
                                  <p:stCondLst>
                                    <p:cond delay="0"/>
                                  </p:stCondLst>
                                  <p:childTnLst>
                                    <p:set>
                                      <p:cBhvr>
                                        <p:cTn id="474" dur="1" fill="hold">
                                          <p:stCondLst>
                                            <p:cond delay="0"/>
                                          </p:stCondLst>
                                        </p:cTn>
                                        <p:tgtEl>
                                          <p:spTgt spid="110"/>
                                        </p:tgtEl>
                                        <p:attrNameLst>
                                          <p:attrName>style.visibility</p:attrName>
                                        </p:attrNameLst>
                                      </p:cBhvr>
                                      <p:to>
                                        <p:strVal val="visible"/>
                                      </p:to>
                                    </p:set>
                                    <p:animEffect transition="in" filter="fade">
                                      <p:cBhvr>
                                        <p:cTn id="475" dur="4000"/>
                                        <p:tgtEl>
                                          <p:spTgt spid="110"/>
                                        </p:tgtEl>
                                      </p:cBhvr>
                                    </p:animEffect>
                                    <p:anim calcmode="lin" valueType="num">
                                      <p:cBhvr>
                                        <p:cTn id="476" dur="4000" fill="hold"/>
                                        <p:tgtEl>
                                          <p:spTgt spid="110"/>
                                        </p:tgtEl>
                                        <p:attrNameLst>
                                          <p:attrName>style.rotation</p:attrName>
                                        </p:attrNameLst>
                                      </p:cBhvr>
                                      <p:tavLst>
                                        <p:tav tm="0">
                                          <p:val>
                                            <p:fltVal val="720"/>
                                          </p:val>
                                        </p:tav>
                                        <p:tav tm="100000">
                                          <p:val>
                                            <p:fltVal val="0"/>
                                          </p:val>
                                        </p:tav>
                                      </p:tavLst>
                                    </p:anim>
                                    <p:anim calcmode="lin" valueType="num">
                                      <p:cBhvr>
                                        <p:cTn id="477" dur="4000" fill="hold"/>
                                        <p:tgtEl>
                                          <p:spTgt spid="110"/>
                                        </p:tgtEl>
                                        <p:attrNameLst>
                                          <p:attrName>ppt_h</p:attrName>
                                        </p:attrNameLst>
                                      </p:cBhvr>
                                      <p:tavLst>
                                        <p:tav tm="0">
                                          <p:val>
                                            <p:fltVal val="0"/>
                                          </p:val>
                                        </p:tav>
                                        <p:tav tm="100000">
                                          <p:val>
                                            <p:strVal val="#ppt_h"/>
                                          </p:val>
                                        </p:tav>
                                      </p:tavLst>
                                    </p:anim>
                                    <p:anim calcmode="lin" valueType="num">
                                      <p:cBhvr>
                                        <p:cTn id="478" dur="4000" fill="hold"/>
                                        <p:tgtEl>
                                          <p:spTgt spid="110"/>
                                        </p:tgtEl>
                                        <p:attrNameLst>
                                          <p:attrName>ppt_w</p:attrName>
                                        </p:attrNameLst>
                                      </p:cBhvr>
                                      <p:tavLst>
                                        <p:tav tm="0">
                                          <p:val>
                                            <p:fltVal val="0"/>
                                          </p:val>
                                        </p:tav>
                                        <p:tav tm="100000">
                                          <p:val>
                                            <p:strVal val="#ppt_w"/>
                                          </p:val>
                                        </p:tav>
                                      </p:tavLst>
                                    </p:anim>
                                  </p:childTnLst>
                                </p:cTn>
                              </p:par>
                              <p:par>
                                <p:cTn id="479" presetID="35" presetClass="entr" presetSubtype="0" fill="hold" nodeType="withEffect">
                                  <p:stCondLst>
                                    <p:cond delay="0"/>
                                  </p:stCondLst>
                                  <p:childTnLst>
                                    <p:set>
                                      <p:cBhvr>
                                        <p:cTn id="480" dur="1" fill="hold">
                                          <p:stCondLst>
                                            <p:cond delay="0"/>
                                          </p:stCondLst>
                                        </p:cTn>
                                        <p:tgtEl>
                                          <p:spTgt spid="113"/>
                                        </p:tgtEl>
                                        <p:attrNameLst>
                                          <p:attrName>style.visibility</p:attrName>
                                        </p:attrNameLst>
                                      </p:cBhvr>
                                      <p:to>
                                        <p:strVal val="visible"/>
                                      </p:to>
                                    </p:set>
                                    <p:animEffect transition="in" filter="fade">
                                      <p:cBhvr>
                                        <p:cTn id="481" dur="4000"/>
                                        <p:tgtEl>
                                          <p:spTgt spid="113"/>
                                        </p:tgtEl>
                                      </p:cBhvr>
                                    </p:animEffect>
                                    <p:anim calcmode="lin" valueType="num">
                                      <p:cBhvr>
                                        <p:cTn id="482" dur="4000" fill="hold"/>
                                        <p:tgtEl>
                                          <p:spTgt spid="113"/>
                                        </p:tgtEl>
                                        <p:attrNameLst>
                                          <p:attrName>style.rotation</p:attrName>
                                        </p:attrNameLst>
                                      </p:cBhvr>
                                      <p:tavLst>
                                        <p:tav tm="0">
                                          <p:val>
                                            <p:fltVal val="720"/>
                                          </p:val>
                                        </p:tav>
                                        <p:tav tm="100000">
                                          <p:val>
                                            <p:fltVal val="0"/>
                                          </p:val>
                                        </p:tav>
                                      </p:tavLst>
                                    </p:anim>
                                    <p:anim calcmode="lin" valueType="num">
                                      <p:cBhvr>
                                        <p:cTn id="483" dur="4000" fill="hold"/>
                                        <p:tgtEl>
                                          <p:spTgt spid="113"/>
                                        </p:tgtEl>
                                        <p:attrNameLst>
                                          <p:attrName>ppt_h</p:attrName>
                                        </p:attrNameLst>
                                      </p:cBhvr>
                                      <p:tavLst>
                                        <p:tav tm="0">
                                          <p:val>
                                            <p:fltVal val="0"/>
                                          </p:val>
                                        </p:tav>
                                        <p:tav tm="100000">
                                          <p:val>
                                            <p:strVal val="#ppt_h"/>
                                          </p:val>
                                        </p:tav>
                                      </p:tavLst>
                                    </p:anim>
                                    <p:anim calcmode="lin" valueType="num">
                                      <p:cBhvr>
                                        <p:cTn id="484" dur="4000" fill="hold"/>
                                        <p:tgtEl>
                                          <p:spTgt spid="113"/>
                                        </p:tgtEl>
                                        <p:attrNameLst>
                                          <p:attrName>ppt_w</p:attrName>
                                        </p:attrNameLst>
                                      </p:cBhvr>
                                      <p:tavLst>
                                        <p:tav tm="0">
                                          <p:val>
                                            <p:fltVal val="0"/>
                                          </p:val>
                                        </p:tav>
                                        <p:tav tm="100000">
                                          <p:val>
                                            <p:strVal val="#ppt_w"/>
                                          </p:val>
                                        </p:tav>
                                      </p:tavLst>
                                    </p:anim>
                                  </p:childTnLst>
                                </p:cTn>
                              </p:par>
                              <p:par>
                                <p:cTn id="485" presetID="35" presetClass="entr" presetSubtype="0" fill="hold" nodeType="withEffect">
                                  <p:stCondLst>
                                    <p:cond delay="0"/>
                                  </p:stCondLst>
                                  <p:childTnLst>
                                    <p:set>
                                      <p:cBhvr>
                                        <p:cTn id="486" dur="1" fill="hold">
                                          <p:stCondLst>
                                            <p:cond delay="0"/>
                                          </p:stCondLst>
                                        </p:cTn>
                                        <p:tgtEl>
                                          <p:spTgt spid="115"/>
                                        </p:tgtEl>
                                        <p:attrNameLst>
                                          <p:attrName>style.visibility</p:attrName>
                                        </p:attrNameLst>
                                      </p:cBhvr>
                                      <p:to>
                                        <p:strVal val="visible"/>
                                      </p:to>
                                    </p:set>
                                    <p:animEffect transition="in" filter="fade">
                                      <p:cBhvr>
                                        <p:cTn id="487" dur="4000"/>
                                        <p:tgtEl>
                                          <p:spTgt spid="115"/>
                                        </p:tgtEl>
                                      </p:cBhvr>
                                    </p:animEffect>
                                    <p:anim calcmode="lin" valueType="num">
                                      <p:cBhvr>
                                        <p:cTn id="488" dur="4000" fill="hold"/>
                                        <p:tgtEl>
                                          <p:spTgt spid="115"/>
                                        </p:tgtEl>
                                        <p:attrNameLst>
                                          <p:attrName>style.rotation</p:attrName>
                                        </p:attrNameLst>
                                      </p:cBhvr>
                                      <p:tavLst>
                                        <p:tav tm="0">
                                          <p:val>
                                            <p:fltVal val="720"/>
                                          </p:val>
                                        </p:tav>
                                        <p:tav tm="100000">
                                          <p:val>
                                            <p:fltVal val="0"/>
                                          </p:val>
                                        </p:tav>
                                      </p:tavLst>
                                    </p:anim>
                                    <p:anim calcmode="lin" valueType="num">
                                      <p:cBhvr>
                                        <p:cTn id="489" dur="4000" fill="hold"/>
                                        <p:tgtEl>
                                          <p:spTgt spid="115"/>
                                        </p:tgtEl>
                                        <p:attrNameLst>
                                          <p:attrName>ppt_h</p:attrName>
                                        </p:attrNameLst>
                                      </p:cBhvr>
                                      <p:tavLst>
                                        <p:tav tm="0">
                                          <p:val>
                                            <p:fltVal val="0"/>
                                          </p:val>
                                        </p:tav>
                                        <p:tav tm="100000">
                                          <p:val>
                                            <p:strVal val="#ppt_h"/>
                                          </p:val>
                                        </p:tav>
                                      </p:tavLst>
                                    </p:anim>
                                    <p:anim calcmode="lin" valueType="num">
                                      <p:cBhvr>
                                        <p:cTn id="490" dur="4000" fill="hold"/>
                                        <p:tgtEl>
                                          <p:spTgt spid="115"/>
                                        </p:tgtEl>
                                        <p:attrNameLst>
                                          <p:attrName>ppt_w</p:attrName>
                                        </p:attrNameLst>
                                      </p:cBhvr>
                                      <p:tavLst>
                                        <p:tav tm="0">
                                          <p:val>
                                            <p:fltVal val="0"/>
                                          </p:val>
                                        </p:tav>
                                        <p:tav tm="100000">
                                          <p:val>
                                            <p:strVal val="#ppt_w"/>
                                          </p:val>
                                        </p:tav>
                                      </p:tavLst>
                                    </p:anim>
                                  </p:childTnLst>
                                </p:cTn>
                              </p:par>
                              <p:par>
                                <p:cTn id="491" presetID="35" presetClass="entr" presetSubtype="0" fill="hold" nodeType="withEffect">
                                  <p:stCondLst>
                                    <p:cond delay="0"/>
                                  </p:stCondLst>
                                  <p:childTnLst>
                                    <p:set>
                                      <p:cBhvr>
                                        <p:cTn id="492" dur="1" fill="hold">
                                          <p:stCondLst>
                                            <p:cond delay="0"/>
                                          </p:stCondLst>
                                        </p:cTn>
                                        <p:tgtEl>
                                          <p:spTgt spid="117"/>
                                        </p:tgtEl>
                                        <p:attrNameLst>
                                          <p:attrName>style.visibility</p:attrName>
                                        </p:attrNameLst>
                                      </p:cBhvr>
                                      <p:to>
                                        <p:strVal val="visible"/>
                                      </p:to>
                                    </p:set>
                                    <p:animEffect transition="in" filter="fade">
                                      <p:cBhvr>
                                        <p:cTn id="493" dur="4000"/>
                                        <p:tgtEl>
                                          <p:spTgt spid="117"/>
                                        </p:tgtEl>
                                      </p:cBhvr>
                                    </p:animEffect>
                                    <p:anim calcmode="lin" valueType="num">
                                      <p:cBhvr>
                                        <p:cTn id="494" dur="4000" fill="hold"/>
                                        <p:tgtEl>
                                          <p:spTgt spid="117"/>
                                        </p:tgtEl>
                                        <p:attrNameLst>
                                          <p:attrName>style.rotation</p:attrName>
                                        </p:attrNameLst>
                                      </p:cBhvr>
                                      <p:tavLst>
                                        <p:tav tm="0">
                                          <p:val>
                                            <p:fltVal val="720"/>
                                          </p:val>
                                        </p:tav>
                                        <p:tav tm="100000">
                                          <p:val>
                                            <p:fltVal val="0"/>
                                          </p:val>
                                        </p:tav>
                                      </p:tavLst>
                                    </p:anim>
                                    <p:anim calcmode="lin" valueType="num">
                                      <p:cBhvr>
                                        <p:cTn id="495" dur="4000" fill="hold"/>
                                        <p:tgtEl>
                                          <p:spTgt spid="117"/>
                                        </p:tgtEl>
                                        <p:attrNameLst>
                                          <p:attrName>ppt_h</p:attrName>
                                        </p:attrNameLst>
                                      </p:cBhvr>
                                      <p:tavLst>
                                        <p:tav tm="0">
                                          <p:val>
                                            <p:fltVal val="0"/>
                                          </p:val>
                                        </p:tav>
                                        <p:tav tm="100000">
                                          <p:val>
                                            <p:strVal val="#ppt_h"/>
                                          </p:val>
                                        </p:tav>
                                      </p:tavLst>
                                    </p:anim>
                                    <p:anim calcmode="lin" valueType="num">
                                      <p:cBhvr>
                                        <p:cTn id="496" dur="4000" fill="hold"/>
                                        <p:tgtEl>
                                          <p:spTgt spid="117"/>
                                        </p:tgtEl>
                                        <p:attrNameLst>
                                          <p:attrName>ppt_w</p:attrName>
                                        </p:attrNameLst>
                                      </p:cBhvr>
                                      <p:tavLst>
                                        <p:tav tm="0">
                                          <p:val>
                                            <p:fltVal val="0"/>
                                          </p:val>
                                        </p:tav>
                                        <p:tav tm="100000">
                                          <p:val>
                                            <p:strVal val="#ppt_w"/>
                                          </p:val>
                                        </p:tav>
                                      </p:tavLst>
                                    </p:anim>
                                  </p:childTnLst>
                                </p:cTn>
                              </p:par>
                              <p:par>
                                <p:cTn id="497" presetID="35" presetClass="entr" presetSubtype="0" fill="hold" nodeType="withEffect">
                                  <p:stCondLst>
                                    <p:cond delay="0"/>
                                  </p:stCondLst>
                                  <p:childTnLst>
                                    <p:set>
                                      <p:cBhvr>
                                        <p:cTn id="498" dur="1" fill="hold">
                                          <p:stCondLst>
                                            <p:cond delay="0"/>
                                          </p:stCondLst>
                                        </p:cTn>
                                        <p:tgtEl>
                                          <p:spTgt spid="119"/>
                                        </p:tgtEl>
                                        <p:attrNameLst>
                                          <p:attrName>style.visibility</p:attrName>
                                        </p:attrNameLst>
                                      </p:cBhvr>
                                      <p:to>
                                        <p:strVal val="visible"/>
                                      </p:to>
                                    </p:set>
                                    <p:animEffect transition="in" filter="fade">
                                      <p:cBhvr>
                                        <p:cTn id="499" dur="4000"/>
                                        <p:tgtEl>
                                          <p:spTgt spid="119"/>
                                        </p:tgtEl>
                                      </p:cBhvr>
                                    </p:animEffect>
                                    <p:anim calcmode="lin" valueType="num">
                                      <p:cBhvr>
                                        <p:cTn id="500" dur="4000" fill="hold"/>
                                        <p:tgtEl>
                                          <p:spTgt spid="119"/>
                                        </p:tgtEl>
                                        <p:attrNameLst>
                                          <p:attrName>style.rotation</p:attrName>
                                        </p:attrNameLst>
                                      </p:cBhvr>
                                      <p:tavLst>
                                        <p:tav tm="0">
                                          <p:val>
                                            <p:fltVal val="720"/>
                                          </p:val>
                                        </p:tav>
                                        <p:tav tm="100000">
                                          <p:val>
                                            <p:fltVal val="0"/>
                                          </p:val>
                                        </p:tav>
                                      </p:tavLst>
                                    </p:anim>
                                    <p:anim calcmode="lin" valueType="num">
                                      <p:cBhvr>
                                        <p:cTn id="501" dur="4000" fill="hold"/>
                                        <p:tgtEl>
                                          <p:spTgt spid="119"/>
                                        </p:tgtEl>
                                        <p:attrNameLst>
                                          <p:attrName>ppt_h</p:attrName>
                                        </p:attrNameLst>
                                      </p:cBhvr>
                                      <p:tavLst>
                                        <p:tav tm="0">
                                          <p:val>
                                            <p:fltVal val="0"/>
                                          </p:val>
                                        </p:tav>
                                        <p:tav tm="100000">
                                          <p:val>
                                            <p:strVal val="#ppt_h"/>
                                          </p:val>
                                        </p:tav>
                                      </p:tavLst>
                                    </p:anim>
                                    <p:anim calcmode="lin" valueType="num">
                                      <p:cBhvr>
                                        <p:cTn id="502" dur="4000" fill="hold"/>
                                        <p:tgtEl>
                                          <p:spTgt spid="119"/>
                                        </p:tgtEl>
                                        <p:attrNameLst>
                                          <p:attrName>ppt_w</p:attrName>
                                        </p:attrNameLst>
                                      </p:cBhvr>
                                      <p:tavLst>
                                        <p:tav tm="0">
                                          <p:val>
                                            <p:fltVal val="0"/>
                                          </p:val>
                                        </p:tav>
                                        <p:tav tm="100000">
                                          <p:val>
                                            <p:strVal val="#ppt_w"/>
                                          </p:val>
                                        </p:tav>
                                      </p:tavLst>
                                    </p:anim>
                                  </p:childTnLst>
                                </p:cTn>
                              </p:par>
                              <p:par>
                                <p:cTn id="503" presetID="35" presetClass="entr" presetSubtype="0" fill="hold" nodeType="withEffect">
                                  <p:stCondLst>
                                    <p:cond delay="0"/>
                                  </p:stCondLst>
                                  <p:childTnLst>
                                    <p:set>
                                      <p:cBhvr>
                                        <p:cTn id="504" dur="1" fill="hold">
                                          <p:stCondLst>
                                            <p:cond delay="0"/>
                                          </p:stCondLst>
                                        </p:cTn>
                                        <p:tgtEl>
                                          <p:spTgt spid="121"/>
                                        </p:tgtEl>
                                        <p:attrNameLst>
                                          <p:attrName>style.visibility</p:attrName>
                                        </p:attrNameLst>
                                      </p:cBhvr>
                                      <p:to>
                                        <p:strVal val="visible"/>
                                      </p:to>
                                    </p:set>
                                    <p:animEffect transition="in" filter="fade">
                                      <p:cBhvr>
                                        <p:cTn id="505" dur="4000"/>
                                        <p:tgtEl>
                                          <p:spTgt spid="121"/>
                                        </p:tgtEl>
                                      </p:cBhvr>
                                    </p:animEffect>
                                    <p:anim calcmode="lin" valueType="num">
                                      <p:cBhvr>
                                        <p:cTn id="506" dur="4000" fill="hold"/>
                                        <p:tgtEl>
                                          <p:spTgt spid="121"/>
                                        </p:tgtEl>
                                        <p:attrNameLst>
                                          <p:attrName>style.rotation</p:attrName>
                                        </p:attrNameLst>
                                      </p:cBhvr>
                                      <p:tavLst>
                                        <p:tav tm="0">
                                          <p:val>
                                            <p:fltVal val="720"/>
                                          </p:val>
                                        </p:tav>
                                        <p:tav tm="100000">
                                          <p:val>
                                            <p:fltVal val="0"/>
                                          </p:val>
                                        </p:tav>
                                      </p:tavLst>
                                    </p:anim>
                                    <p:anim calcmode="lin" valueType="num">
                                      <p:cBhvr>
                                        <p:cTn id="507" dur="4000" fill="hold"/>
                                        <p:tgtEl>
                                          <p:spTgt spid="121"/>
                                        </p:tgtEl>
                                        <p:attrNameLst>
                                          <p:attrName>ppt_h</p:attrName>
                                        </p:attrNameLst>
                                      </p:cBhvr>
                                      <p:tavLst>
                                        <p:tav tm="0">
                                          <p:val>
                                            <p:fltVal val="0"/>
                                          </p:val>
                                        </p:tav>
                                        <p:tav tm="100000">
                                          <p:val>
                                            <p:strVal val="#ppt_h"/>
                                          </p:val>
                                        </p:tav>
                                      </p:tavLst>
                                    </p:anim>
                                    <p:anim calcmode="lin" valueType="num">
                                      <p:cBhvr>
                                        <p:cTn id="508" dur="4000" fill="hold"/>
                                        <p:tgtEl>
                                          <p:spTgt spid="121"/>
                                        </p:tgtEl>
                                        <p:attrNameLst>
                                          <p:attrName>ppt_w</p:attrName>
                                        </p:attrNameLst>
                                      </p:cBhvr>
                                      <p:tavLst>
                                        <p:tav tm="0">
                                          <p:val>
                                            <p:fltVal val="0"/>
                                          </p:val>
                                        </p:tav>
                                        <p:tav tm="100000">
                                          <p:val>
                                            <p:strVal val="#ppt_w"/>
                                          </p:val>
                                        </p:tav>
                                      </p:tavLst>
                                    </p:anim>
                                  </p:childTnLst>
                                </p:cTn>
                              </p:par>
                              <p:par>
                                <p:cTn id="509" presetID="35" presetClass="entr" presetSubtype="0" fill="hold" nodeType="withEffect">
                                  <p:stCondLst>
                                    <p:cond delay="0"/>
                                  </p:stCondLst>
                                  <p:childTnLst>
                                    <p:set>
                                      <p:cBhvr>
                                        <p:cTn id="510" dur="1" fill="hold">
                                          <p:stCondLst>
                                            <p:cond delay="0"/>
                                          </p:stCondLst>
                                        </p:cTn>
                                        <p:tgtEl>
                                          <p:spTgt spid="123"/>
                                        </p:tgtEl>
                                        <p:attrNameLst>
                                          <p:attrName>style.visibility</p:attrName>
                                        </p:attrNameLst>
                                      </p:cBhvr>
                                      <p:to>
                                        <p:strVal val="visible"/>
                                      </p:to>
                                    </p:set>
                                    <p:animEffect transition="in" filter="fade">
                                      <p:cBhvr>
                                        <p:cTn id="511" dur="4000"/>
                                        <p:tgtEl>
                                          <p:spTgt spid="123"/>
                                        </p:tgtEl>
                                      </p:cBhvr>
                                    </p:animEffect>
                                    <p:anim calcmode="lin" valueType="num">
                                      <p:cBhvr>
                                        <p:cTn id="512" dur="4000" fill="hold"/>
                                        <p:tgtEl>
                                          <p:spTgt spid="123"/>
                                        </p:tgtEl>
                                        <p:attrNameLst>
                                          <p:attrName>style.rotation</p:attrName>
                                        </p:attrNameLst>
                                      </p:cBhvr>
                                      <p:tavLst>
                                        <p:tav tm="0">
                                          <p:val>
                                            <p:fltVal val="720"/>
                                          </p:val>
                                        </p:tav>
                                        <p:tav tm="100000">
                                          <p:val>
                                            <p:fltVal val="0"/>
                                          </p:val>
                                        </p:tav>
                                      </p:tavLst>
                                    </p:anim>
                                    <p:anim calcmode="lin" valueType="num">
                                      <p:cBhvr>
                                        <p:cTn id="513" dur="4000" fill="hold"/>
                                        <p:tgtEl>
                                          <p:spTgt spid="123"/>
                                        </p:tgtEl>
                                        <p:attrNameLst>
                                          <p:attrName>ppt_h</p:attrName>
                                        </p:attrNameLst>
                                      </p:cBhvr>
                                      <p:tavLst>
                                        <p:tav tm="0">
                                          <p:val>
                                            <p:fltVal val="0"/>
                                          </p:val>
                                        </p:tav>
                                        <p:tav tm="100000">
                                          <p:val>
                                            <p:strVal val="#ppt_h"/>
                                          </p:val>
                                        </p:tav>
                                      </p:tavLst>
                                    </p:anim>
                                    <p:anim calcmode="lin" valueType="num">
                                      <p:cBhvr>
                                        <p:cTn id="514" dur="4000" fill="hold"/>
                                        <p:tgtEl>
                                          <p:spTgt spid="123"/>
                                        </p:tgtEl>
                                        <p:attrNameLst>
                                          <p:attrName>ppt_w</p:attrName>
                                        </p:attrNameLst>
                                      </p:cBhvr>
                                      <p:tavLst>
                                        <p:tav tm="0">
                                          <p:val>
                                            <p:fltVal val="0"/>
                                          </p:val>
                                        </p:tav>
                                        <p:tav tm="100000">
                                          <p:val>
                                            <p:strVal val="#ppt_w"/>
                                          </p:val>
                                        </p:tav>
                                      </p:tavLst>
                                    </p:anim>
                                  </p:childTnLst>
                                </p:cTn>
                              </p:par>
                              <p:par>
                                <p:cTn id="515" presetID="35" presetClass="entr" presetSubtype="0" fill="hold" nodeType="withEffect">
                                  <p:stCondLst>
                                    <p:cond delay="0"/>
                                  </p:stCondLst>
                                  <p:childTnLst>
                                    <p:set>
                                      <p:cBhvr>
                                        <p:cTn id="516" dur="1" fill="hold">
                                          <p:stCondLst>
                                            <p:cond delay="0"/>
                                          </p:stCondLst>
                                        </p:cTn>
                                        <p:tgtEl>
                                          <p:spTgt spid="125"/>
                                        </p:tgtEl>
                                        <p:attrNameLst>
                                          <p:attrName>style.visibility</p:attrName>
                                        </p:attrNameLst>
                                      </p:cBhvr>
                                      <p:to>
                                        <p:strVal val="visible"/>
                                      </p:to>
                                    </p:set>
                                    <p:animEffect transition="in" filter="fade">
                                      <p:cBhvr>
                                        <p:cTn id="517" dur="4000"/>
                                        <p:tgtEl>
                                          <p:spTgt spid="125"/>
                                        </p:tgtEl>
                                      </p:cBhvr>
                                    </p:animEffect>
                                    <p:anim calcmode="lin" valueType="num">
                                      <p:cBhvr>
                                        <p:cTn id="518" dur="4000" fill="hold"/>
                                        <p:tgtEl>
                                          <p:spTgt spid="125"/>
                                        </p:tgtEl>
                                        <p:attrNameLst>
                                          <p:attrName>style.rotation</p:attrName>
                                        </p:attrNameLst>
                                      </p:cBhvr>
                                      <p:tavLst>
                                        <p:tav tm="0">
                                          <p:val>
                                            <p:fltVal val="720"/>
                                          </p:val>
                                        </p:tav>
                                        <p:tav tm="100000">
                                          <p:val>
                                            <p:fltVal val="0"/>
                                          </p:val>
                                        </p:tav>
                                      </p:tavLst>
                                    </p:anim>
                                    <p:anim calcmode="lin" valueType="num">
                                      <p:cBhvr>
                                        <p:cTn id="519" dur="4000" fill="hold"/>
                                        <p:tgtEl>
                                          <p:spTgt spid="125"/>
                                        </p:tgtEl>
                                        <p:attrNameLst>
                                          <p:attrName>ppt_h</p:attrName>
                                        </p:attrNameLst>
                                      </p:cBhvr>
                                      <p:tavLst>
                                        <p:tav tm="0">
                                          <p:val>
                                            <p:fltVal val="0"/>
                                          </p:val>
                                        </p:tav>
                                        <p:tav tm="100000">
                                          <p:val>
                                            <p:strVal val="#ppt_h"/>
                                          </p:val>
                                        </p:tav>
                                      </p:tavLst>
                                    </p:anim>
                                    <p:anim calcmode="lin" valueType="num">
                                      <p:cBhvr>
                                        <p:cTn id="520" dur="4000" fill="hold"/>
                                        <p:tgtEl>
                                          <p:spTgt spid="125"/>
                                        </p:tgtEl>
                                        <p:attrNameLst>
                                          <p:attrName>ppt_w</p:attrName>
                                        </p:attrNameLst>
                                      </p:cBhvr>
                                      <p:tavLst>
                                        <p:tav tm="0">
                                          <p:val>
                                            <p:fltVal val="0"/>
                                          </p:val>
                                        </p:tav>
                                        <p:tav tm="100000">
                                          <p:val>
                                            <p:strVal val="#ppt_w"/>
                                          </p:val>
                                        </p:tav>
                                      </p:tavLst>
                                    </p:anim>
                                  </p:childTnLst>
                                </p:cTn>
                              </p:par>
                              <p:par>
                                <p:cTn id="521" presetID="35" presetClass="entr" presetSubtype="0" fill="hold" nodeType="withEffect">
                                  <p:stCondLst>
                                    <p:cond delay="0"/>
                                  </p:stCondLst>
                                  <p:childTnLst>
                                    <p:set>
                                      <p:cBhvr>
                                        <p:cTn id="522" dur="1" fill="hold">
                                          <p:stCondLst>
                                            <p:cond delay="0"/>
                                          </p:stCondLst>
                                        </p:cTn>
                                        <p:tgtEl>
                                          <p:spTgt spid="127"/>
                                        </p:tgtEl>
                                        <p:attrNameLst>
                                          <p:attrName>style.visibility</p:attrName>
                                        </p:attrNameLst>
                                      </p:cBhvr>
                                      <p:to>
                                        <p:strVal val="visible"/>
                                      </p:to>
                                    </p:set>
                                    <p:animEffect transition="in" filter="fade">
                                      <p:cBhvr>
                                        <p:cTn id="523" dur="4000"/>
                                        <p:tgtEl>
                                          <p:spTgt spid="127"/>
                                        </p:tgtEl>
                                      </p:cBhvr>
                                    </p:animEffect>
                                    <p:anim calcmode="lin" valueType="num">
                                      <p:cBhvr>
                                        <p:cTn id="524" dur="4000" fill="hold"/>
                                        <p:tgtEl>
                                          <p:spTgt spid="127"/>
                                        </p:tgtEl>
                                        <p:attrNameLst>
                                          <p:attrName>style.rotation</p:attrName>
                                        </p:attrNameLst>
                                      </p:cBhvr>
                                      <p:tavLst>
                                        <p:tav tm="0">
                                          <p:val>
                                            <p:fltVal val="720"/>
                                          </p:val>
                                        </p:tav>
                                        <p:tav tm="100000">
                                          <p:val>
                                            <p:fltVal val="0"/>
                                          </p:val>
                                        </p:tav>
                                      </p:tavLst>
                                    </p:anim>
                                    <p:anim calcmode="lin" valueType="num">
                                      <p:cBhvr>
                                        <p:cTn id="525" dur="4000" fill="hold"/>
                                        <p:tgtEl>
                                          <p:spTgt spid="127"/>
                                        </p:tgtEl>
                                        <p:attrNameLst>
                                          <p:attrName>ppt_h</p:attrName>
                                        </p:attrNameLst>
                                      </p:cBhvr>
                                      <p:tavLst>
                                        <p:tav tm="0">
                                          <p:val>
                                            <p:fltVal val="0"/>
                                          </p:val>
                                        </p:tav>
                                        <p:tav tm="100000">
                                          <p:val>
                                            <p:strVal val="#ppt_h"/>
                                          </p:val>
                                        </p:tav>
                                      </p:tavLst>
                                    </p:anim>
                                    <p:anim calcmode="lin" valueType="num">
                                      <p:cBhvr>
                                        <p:cTn id="526" dur="4000" fill="hold"/>
                                        <p:tgtEl>
                                          <p:spTgt spid="127"/>
                                        </p:tgtEl>
                                        <p:attrNameLst>
                                          <p:attrName>ppt_w</p:attrName>
                                        </p:attrNameLst>
                                      </p:cBhvr>
                                      <p:tavLst>
                                        <p:tav tm="0">
                                          <p:val>
                                            <p:fltVal val="0"/>
                                          </p:val>
                                        </p:tav>
                                        <p:tav tm="100000">
                                          <p:val>
                                            <p:strVal val="#ppt_w"/>
                                          </p:val>
                                        </p:tav>
                                      </p:tavLst>
                                    </p:anim>
                                  </p:childTnLst>
                                </p:cTn>
                              </p:par>
                              <p:par>
                                <p:cTn id="527" presetID="35" presetClass="entr" presetSubtype="0" fill="hold" nodeType="withEffect">
                                  <p:stCondLst>
                                    <p:cond delay="0"/>
                                  </p:stCondLst>
                                  <p:childTnLst>
                                    <p:set>
                                      <p:cBhvr>
                                        <p:cTn id="528" dur="1" fill="hold">
                                          <p:stCondLst>
                                            <p:cond delay="0"/>
                                          </p:stCondLst>
                                        </p:cTn>
                                        <p:tgtEl>
                                          <p:spTgt spid="321"/>
                                        </p:tgtEl>
                                        <p:attrNameLst>
                                          <p:attrName>style.visibility</p:attrName>
                                        </p:attrNameLst>
                                      </p:cBhvr>
                                      <p:to>
                                        <p:strVal val="visible"/>
                                      </p:to>
                                    </p:set>
                                    <p:animEffect transition="in" filter="fade">
                                      <p:cBhvr>
                                        <p:cTn id="529" dur="4000"/>
                                        <p:tgtEl>
                                          <p:spTgt spid="321"/>
                                        </p:tgtEl>
                                      </p:cBhvr>
                                    </p:animEffect>
                                    <p:anim calcmode="lin" valueType="num">
                                      <p:cBhvr>
                                        <p:cTn id="530" dur="4000" fill="hold"/>
                                        <p:tgtEl>
                                          <p:spTgt spid="321"/>
                                        </p:tgtEl>
                                        <p:attrNameLst>
                                          <p:attrName>style.rotation</p:attrName>
                                        </p:attrNameLst>
                                      </p:cBhvr>
                                      <p:tavLst>
                                        <p:tav tm="0">
                                          <p:val>
                                            <p:fltVal val="720"/>
                                          </p:val>
                                        </p:tav>
                                        <p:tav tm="100000">
                                          <p:val>
                                            <p:fltVal val="0"/>
                                          </p:val>
                                        </p:tav>
                                      </p:tavLst>
                                    </p:anim>
                                    <p:anim calcmode="lin" valueType="num">
                                      <p:cBhvr>
                                        <p:cTn id="531" dur="4000" fill="hold"/>
                                        <p:tgtEl>
                                          <p:spTgt spid="321"/>
                                        </p:tgtEl>
                                        <p:attrNameLst>
                                          <p:attrName>ppt_h</p:attrName>
                                        </p:attrNameLst>
                                      </p:cBhvr>
                                      <p:tavLst>
                                        <p:tav tm="0">
                                          <p:val>
                                            <p:fltVal val="0"/>
                                          </p:val>
                                        </p:tav>
                                        <p:tav tm="100000">
                                          <p:val>
                                            <p:strVal val="#ppt_h"/>
                                          </p:val>
                                        </p:tav>
                                      </p:tavLst>
                                    </p:anim>
                                    <p:anim calcmode="lin" valueType="num">
                                      <p:cBhvr>
                                        <p:cTn id="532" dur="4000" fill="hold"/>
                                        <p:tgtEl>
                                          <p:spTgt spid="321"/>
                                        </p:tgtEl>
                                        <p:attrNameLst>
                                          <p:attrName>ppt_w</p:attrName>
                                        </p:attrNameLst>
                                      </p:cBhvr>
                                      <p:tavLst>
                                        <p:tav tm="0">
                                          <p:val>
                                            <p:fltVal val="0"/>
                                          </p:val>
                                        </p:tav>
                                        <p:tav tm="100000">
                                          <p:val>
                                            <p:strVal val="#ppt_w"/>
                                          </p:val>
                                        </p:tav>
                                      </p:tavLst>
                                    </p:anim>
                                  </p:childTnLst>
                                </p:cTn>
                              </p:par>
                              <p:par>
                                <p:cTn id="533" presetID="35" presetClass="entr" presetSubtype="0" fill="hold" nodeType="withEffect">
                                  <p:stCondLst>
                                    <p:cond delay="0"/>
                                  </p:stCondLst>
                                  <p:childTnLst>
                                    <p:set>
                                      <p:cBhvr>
                                        <p:cTn id="534" dur="1" fill="hold">
                                          <p:stCondLst>
                                            <p:cond delay="0"/>
                                          </p:stCondLst>
                                        </p:cTn>
                                        <p:tgtEl>
                                          <p:spTgt spid="324"/>
                                        </p:tgtEl>
                                        <p:attrNameLst>
                                          <p:attrName>style.visibility</p:attrName>
                                        </p:attrNameLst>
                                      </p:cBhvr>
                                      <p:to>
                                        <p:strVal val="visible"/>
                                      </p:to>
                                    </p:set>
                                    <p:animEffect transition="in" filter="fade">
                                      <p:cBhvr>
                                        <p:cTn id="535" dur="4000"/>
                                        <p:tgtEl>
                                          <p:spTgt spid="324"/>
                                        </p:tgtEl>
                                      </p:cBhvr>
                                    </p:animEffect>
                                    <p:anim calcmode="lin" valueType="num">
                                      <p:cBhvr>
                                        <p:cTn id="536" dur="4000" fill="hold"/>
                                        <p:tgtEl>
                                          <p:spTgt spid="324"/>
                                        </p:tgtEl>
                                        <p:attrNameLst>
                                          <p:attrName>style.rotation</p:attrName>
                                        </p:attrNameLst>
                                      </p:cBhvr>
                                      <p:tavLst>
                                        <p:tav tm="0">
                                          <p:val>
                                            <p:fltVal val="720"/>
                                          </p:val>
                                        </p:tav>
                                        <p:tav tm="100000">
                                          <p:val>
                                            <p:fltVal val="0"/>
                                          </p:val>
                                        </p:tav>
                                      </p:tavLst>
                                    </p:anim>
                                    <p:anim calcmode="lin" valueType="num">
                                      <p:cBhvr>
                                        <p:cTn id="537" dur="4000" fill="hold"/>
                                        <p:tgtEl>
                                          <p:spTgt spid="324"/>
                                        </p:tgtEl>
                                        <p:attrNameLst>
                                          <p:attrName>ppt_h</p:attrName>
                                        </p:attrNameLst>
                                      </p:cBhvr>
                                      <p:tavLst>
                                        <p:tav tm="0">
                                          <p:val>
                                            <p:fltVal val="0"/>
                                          </p:val>
                                        </p:tav>
                                        <p:tav tm="100000">
                                          <p:val>
                                            <p:strVal val="#ppt_h"/>
                                          </p:val>
                                        </p:tav>
                                      </p:tavLst>
                                    </p:anim>
                                    <p:anim calcmode="lin" valueType="num">
                                      <p:cBhvr>
                                        <p:cTn id="538" dur="4000" fill="hold"/>
                                        <p:tgtEl>
                                          <p:spTgt spid="324"/>
                                        </p:tgtEl>
                                        <p:attrNameLst>
                                          <p:attrName>ppt_w</p:attrName>
                                        </p:attrNameLst>
                                      </p:cBhvr>
                                      <p:tavLst>
                                        <p:tav tm="0">
                                          <p:val>
                                            <p:fltVal val="0"/>
                                          </p:val>
                                        </p:tav>
                                        <p:tav tm="100000">
                                          <p:val>
                                            <p:strVal val="#ppt_w"/>
                                          </p:val>
                                        </p:tav>
                                      </p:tavLst>
                                    </p:anim>
                                  </p:childTnLst>
                                </p:cTn>
                              </p:par>
                              <p:par>
                                <p:cTn id="539" presetID="35" presetClass="entr" presetSubtype="0" fill="hold" nodeType="withEffect">
                                  <p:stCondLst>
                                    <p:cond delay="0"/>
                                  </p:stCondLst>
                                  <p:childTnLst>
                                    <p:set>
                                      <p:cBhvr>
                                        <p:cTn id="540" dur="1" fill="hold">
                                          <p:stCondLst>
                                            <p:cond delay="0"/>
                                          </p:stCondLst>
                                        </p:cTn>
                                        <p:tgtEl>
                                          <p:spTgt spid="326"/>
                                        </p:tgtEl>
                                        <p:attrNameLst>
                                          <p:attrName>style.visibility</p:attrName>
                                        </p:attrNameLst>
                                      </p:cBhvr>
                                      <p:to>
                                        <p:strVal val="visible"/>
                                      </p:to>
                                    </p:set>
                                    <p:animEffect transition="in" filter="fade">
                                      <p:cBhvr>
                                        <p:cTn id="541" dur="4000"/>
                                        <p:tgtEl>
                                          <p:spTgt spid="326"/>
                                        </p:tgtEl>
                                      </p:cBhvr>
                                    </p:animEffect>
                                    <p:anim calcmode="lin" valueType="num">
                                      <p:cBhvr>
                                        <p:cTn id="542" dur="4000" fill="hold"/>
                                        <p:tgtEl>
                                          <p:spTgt spid="326"/>
                                        </p:tgtEl>
                                        <p:attrNameLst>
                                          <p:attrName>style.rotation</p:attrName>
                                        </p:attrNameLst>
                                      </p:cBhvr>
                                      <p:tavLst>
                                        <p:tav tm="0">
                                          <p:val>
                                            <p:fltVal val="720"/>
                                          </p:val>
                                        </p:tav>
                                        <p:tav tm="100000">
                                          <p:val>
                                            <p:fltVal val="0"/>
                                          </p:val>
                                        </p:tav>
                                      </p:tavLst>
                                    </p:anim>
                                    <p:anim calcmode="lin" valueType="num">
                                      <p:cBhvr>
                                        <p:cTn id="543" dur="4000" fill="hold"/>
                                        <p:tgtEl>
                                          <p:spTgt spid="326"/>
                                        </p:tgtEl>
                                        <p:attrNameLst>
                                          <p:attrName>ppt_h</p:attrName>
                                        </p:attrNameLst>
                                      </p:cBhvr>
                                      <p:tavLst>
                                        <p:tav tm="0">
                                          <p:val>
                                            <p:fltVal val="0"/>
                                          </p:val>
                                        </p:tav>
                                        <p:tav tm="100000">
                                          <p:val>
                                            <p:strVal val="#ppt_h"/>
                                          </p:val>
                                        </p:tav>
                                      </p:tavLst>
                                    </p:anim>
                                    <p:anim calcmode="lin" valueType="num">
                                      <p:cBhvr>
                                        <p:cTn id="544" dur="4000" fill="hold"/>
                                        <p:tgtEl>
                                          <p:spTgt spid="326"/>
                                        </p:tgtEl>
                                        <p:attrNameLst>
                                          <p:attrName>ppt_w</p:attrName>
                                        </p:attrNameLst>
                                      </p:cBhvr>
                                      <p:tavLst>
                                        <p:tav tm="0">
                                          <p:val>
                                            <p:fltVal val="0"/>
                                          </p:val>
                                        </p:tav>
                                        <p:tav tm="100000">
                                          <p:val>
                                            <p:strVal val="#ppt_w"/>
                                          </p:val>
                                        </p:tav>
                                      </p:tavLst>
                                    </p:anim>
                                  </p:childTnLst>
                                </p:cTn>
                              </p:par>
                              <p:par>
                                <p:cTn id="545" presetID="35" presetClass="entr" presetSubtype="0" fill="hold" nodeType="withEffect">
                                  <p:stCondLst>
                                    <p:cond delay="0"/>
                                  </p:stCondLst>
                                  <p:childTnLst>
                                    <p:set>
                                      <p:cBhvr>
                                        <p:cTn id="546" dur="1" fill="hold">
                                          <p:stCondLst>
                                            <p:cond delay="0"/>
                                          </p:stCondLst>
                                        </p:cTn>
                                        <p:tgtEl>
                                          <p:spTgt spid="328"/>
                                        </p:tgtEl>
                                        <p:attrNameLst>
                                          <p:attrName>style.visibility</p:attrName>
                                        </p:attrNameLst>
                                      </p:cBhvr>
                                      <p:to>
                                        <p:strVal val="visible"/>
                                      </p:to>
                                    </p:set>
                                    <p:animEffect transition="in" filter="fade">
                                      <p:cBhvr>
                                        <p:cTn id="547" dur="4000"/>
                                        <p:tgtEl>
                                          <p:spTgt spid="328"/>
                                        </p:tgtEl>
                                      </p:cBhvr>
                                    </p:animEffect>
                                    <p:anim calcmode="lin" valueType="num">
                                      <p:cBhvr>
                                        <p:cTn id="548" dur="4000" fill="hold"/>
                                        <p:tgtEl>
                                          <p:spTgt spid="328"/>
                                        </p:tgtEl>
                                        <p:attrNameLst>
                                          <p:attrName>style.rotation</p:attrName>
                                        </p:attrNameLst>
                                      </p:cBhvr>
                                      <p:tavLst>
                                        <p:tav tm="0">
                                          <p:val>
                                            <p:fltVal val="720"/>
                                          </p:val>
                                        </p:tav>
                                        <p:tav tm="100000">
                                          <p:val>
                                            <p:fltVal val="0"/>
                                          </p:val>
                                        </p:tav>
                                      </p:tavLst>
                                    </p:anim>
                                    <p:anim calcmode="lin" valueType="num">
                                      <p:cBhvr>
                                        <p:cTn id="549" dur="4000" fill="hold"/>
                                        <p:tgtEl>
                                          <p:spTgt spid="328"/>
                                        </p:tgtEl>
                                        <p:attrNameLst>
                                          <p:attrName>ppt_h</p:attrName>
                                        </p:attrNameLst>
                                      </p:cBhvr>
                                      <p:tavLst>
                                        <p:tav tm="0">
                                          <p:val>
                                            <p:fltVal val="0"/>
                                          </p:val>
                                        </p:tav>
                                        <p:tav tm="100000">
                                          <p:val>
                                            <p:strVal val="#ppt_h"/>
                                          </p:val>
                                        </p:tav>
                                      </p:tavLst>
                                    </p:anim>
                                    <p:anim calcmode="lin" valueType="num">
                                      <p:cBhvr>
                                        <p:cTn id="550" dur="4000" fill="hold"/>
                                        <p:tgtEl>
                                          <p:spTgt spid="328"/>
                                        </p:tgtEl>
                                        <p:attrNameLst>
                                          <p:attrName>ppt_w</p:attrName>
                                        </p:attrNameLst>
                                      </p:cBhvr>
                                      <p:tavLst>
                                        <p:tav tm="0">
                                          <p:val>
                                            <p:fltVal val="0"/>
                                          </p:val>
                                        </p:tav>
                                        <p:tav tm="100000">
                                          <p:val>
                                            <p:strVal val="#ppt_w"/>
                                          </p:val>
                                        </p:tav>
                                      </p:tavLst>
                                    </p:anim>
                                  </p:childTnLst>
                                </p:cTn>
                              </p:par>
                              <p:par>
                                <p:cTn id="551" presetID="35" presetClass="entr" presetSubtype="0" fill="hold" nodeType="withEffect">
                                  <p:stCondLst>
                                    <p:cond delay="0"/>
                                  </p:stCondLst>
                                  <p:childTnLst>
                                    <p:set>
                                      <p:cBhvr>
                                        <p:cTn id="552" dur="1" fill="hold">
                                          <p:stCondLst>
                                            <p:cond delay="0"/>
                                          </p:stCondLst>
                                        </p:cTn>
                                        <p:tgtEl>
                                          <p:spTgt spid="330"/>
                                        </p:tgtEl>
                                        <p:attrNameLst>
                                          <p:attrName>style.visibility</p:attrName>
                                        </p:attrNameLst>
                                      </p:cBhvr>
                                      <p:to>
                                        <p:strVal val="visible"/>
                                      </p:to>
                                    </p:set>
                                    <p:animEffect transition="in" filter="fade">
                                      <p:cBhvr>
                                        <p:cTn id="553" dur="4000"/>
                                        <p:tgtEl>
                                          <p:spTgt spid="330"/>
                                        </p:tgtEl>
                                      </p:cBhvr>
                                    </p:animEffect>
                                    <p:anim calcmode="lin" valueType="num">
                                      <p:cBhvr>
                                        <p:cTn id="554" dur="4000" fill="hold"/>
                                        <p:tgtEl>
                                          <p:spTgt spid="330"/>
                                        </p:tgtEl>
                                        <p:attrNameLst>
                                          <p:attrName>style.rotation</p:attrName>
                                        </p:attrNameLst>
                                      </p:cBhvr>
                                      <p:tavLst>
                                        <p:tav tm="0">
                                          <p:val>
                                            <p:fltVal val="720"/>
                                          </p:val>
                                        </p:tav>
                                        <p:tav tm="100000">
                                          <p:val>
                                            <p:fltVal val="0"/>
                                          </p:val>
                                        </p:tav>
                                      </p:tavLst>
                                    </p:anim>
                                    <p:anim calcmode="lin" valueType="num">
                                      <p:cBhvr>
                                        <p:cTn id="555" dur="4000" fill="hold"/>
                                        <p:tgtEl>
                                          <p:spTgt spid="330"/>
                                        </p:tgtEl>
                                        <p:attrNameLst>
                                          <p:attrName>ppt_h</p:attrName>
                                        </p:attrNameLst>
                                      </p:cBhvr>
                                      <p:tavLst>
                                        <p:tav tm="0">
                                          <p:val>
                                            <p:fltVal val="0"/>
                                          </p:val>
                                        </p:tav>
                                        <p:tav tm="100000">
                                          <p:val>
                                            <p:strVal val="#ppt_h"/>
                                          </p:val>
                                        </p:tav>
                                      </p:tavLst>
                                    </p:anim>
                                    <p:anim calcmode="lin" valueType="num">
                                      <p:cBhvr>
                                        <p:cTn id="556" dur="4000" fill="hold"/>
                                        <p:tgtEl>
                                          <p:spTgt spid="330"/>
                                        </p:tgtEl>
                                        <p:attrNameLst>
                                          <p:attrName>ppt_w</p:attrName>
                                        </p:attrNameLst>
                                      </p:cBhvr>
                                      <p:tavLst>
                                        <p:tav tm="0">
                                          <p:val>
                                            <p:fltVal val="0"/>
                                          </p:val>
                                        </p:tav>
                                        <p:tav tm="100000">
                                          <p:val>
                                            <p:strVal val="#ppt_w"/>
                                          </p:val>
                                        </p:tav>
                                      </p:tavLst>
                                    </p:anim>
                                  </p:childTnLst>
                                </p:cTn>
                              </p:par>
                              <p:par>
                                <p:cTn id="557" presetID="35" presetClass="entr" presetSubtype="0" fill="hold" nodeType="withEffect">
                                  <p:stCondLst>
                                    <p:cond delay="0"/>
                                  </p:stCondLst>
                                  <p:childTnLst>
                                    <p:set>
                                      <p:cBhvr>
                                        <p:cTn id="558" dur="1" fill="hold">
                                          <p:stCondLst>
                                            <p:cond delay="0"/>
                                          </p:stCondLst>
                                        </p:cTn>
                                        <p:tgtEl>
                                          <p:spTgt spid="332"/>
                                        </p:tgtEl>
                                        <p:attrNameLst>
                                          <p:attrName>style.visibility</p:attrName>
                                        </p:attrNameLst>
                                      </p:cBhvr>
                                      <p:to>
                                        <p:strVal val="visible"/>
                                      </p:to>
                                    </p:set>
                                    <p:animEffect transition="in" filter="fade">
                                      <p:cBhvr>
                                        <p:cTn id="559" dur="4000"/>
                                        <p:tgtEl>
                                          <p:spTgt spid="332"/>
                                        </p:tgtEl>
                                      </p:cBhvr>
                                    </p:animEffect>
                                    <p:anim calcmode="lin" valueType="num">
                                      <p:cBhvr>
                                        <p:cTn id="560" dur="4000" fill="hold"/>
                                        <p:tgtEl>
                                          <p:spTgt spid="332"/>
                                        </p:tgtEl>
                                        <p:attrNameLst>
                                          <p:attrName>style.rotation</p:attrName>
                                        </p:attrNameLst>
                                      </p:cBhvr>
                                      <p:tavLst>
                                        <p:tav tm="0">
                                          <p:val>
                                            <p:fltVal val="720"/>
                                          </p:val>
                                        </p:tav>
                                        <p:tav tm="100000">
                                          <p:val>
                                            <p:fltVal val="0"/>
                                          </p:val>
                                        </p:tav>
                                      </p:tavLst>
                                    </p:anim>
                                    <p:anim calcmode="lin" valueType="num">
                                      <p:cBhvr>
                                        <p:cTn id="561" dur="4000" fill="hold"/>
                                        <p:tgtEl>
                                          <p:spTgt spid="332"/>
                                        </p:tgtEl>
                                        <p:attrNameLst>
                                          <p:attrName>ppt_h</p:attrName>
                                        </p:attrNameLst>
                                      </p:cBhvr>
                                      <p:tavLst>
                                        <p:tav tm="0">
                                          <p:val>
                                            <p:fltVal val="0"/>
                                          </p:val>
                                        </p:tav>
                                        <p:tav tm="100000">
                                          <p:val>
                                            <p:strVal val="#ppt_h"/>
                                          </p:val>
                                        </p:tav>
                                      </p:tavLst>
                                    </p:anim>
                                    <p:anim calcmode="lin" valueType="num">
                                      <p:cBhvr>
                                        <p:cTn id="562" dur="4000" fill="hold"/>
                                        <p:tgtEl>
                                          <p:spTgt spid="332"/>
                                        </p:tgtEl>
                                        <p:attrNameLst>
                                          <p:attrName>ppt_w</p:attrName>
                                        </p:attrNameLst>
                                      </p:cBhvr>
                                      <p:tavLst>
                                        <p:tav tm="0">
                                          <p:val>
                                            <p:fltVal val="0"/>
                                          </p:val>
                                        </p:tav>
                                        <p:tav tm="100000">
                                          <p:val>
                                            <p:strVal val="#ppt_w"/>
                                          </p:val>
                                        </p:tav>
                                      </p:tavLst>
                                    </p:anim>
                                  </p:childTnLst>
                                </p:cTn>
                              </p:par>
                              <p:par>
                                <p:cTn id="563" presetID="35" presetClass="entr" presetSubtype="0" fill="hold" nodeType="withEffect">
                                  <p:stCondLst>
                                    <p:cond delay="0"/>
                                  </p:stCondLst>
                                  <p:childTnLst>
                                    <p:set>
                                      <p:cBhvr>
                                        <p:cTn id="564" dur="1" fill="hold">
                                          <p:stCondLst>
                                            <p:cond delay="0"/>
                                          </p:stCondLst>
                                        </p:cTn>
                                        <p:tgtEl>
                                          <p:spTgt spid="334"/>
                                        </p:tgtEl>
                                        <p:attrNameLst>
                                          <p:attrName>style.visibility</p:attrName>
                                        </p:attrNameLst>
                                      </p:cBhvr>
                                      <p:to>
                                        <p:strVal val="visible"/>
                                      </p:to>
                                    </p:set>
                                    <p:animEffect transition="in" filter="fade">
                                      <p:cBhvr>
                                        <p:cTn id="565" dur="4000"/>
                                        <p:tgtEl>
                                          <p:spTgt spid="334"/>
                                        </p:tgtEl>
                                      </p:cBhvr>
                                    </p:animEffect>
                                    <p:anim calcmode="lin" valueType="num">
                                      <p:cBhvr>
                                        <p:cTn id="566" dur="4000" fill="hold"/>
                                        <p:tgtEl>
                                          <p:spTgt spid="334"/>
                                        </p:tgtEl>
                                        <p:attrNameLst>
                                          <p:attrName>style.rotation</p:attrName>
                                        </p:attrNameLst>
                                      </p:cBhvr>
                                      <p:tavLst>
                                        <p:tav tm="0">
                                          <p:val>
                                            <p:fltVal val="720"/>
                                          </p:val>
                                        </p:tav>
                                        <p:tav tm="100000">
                                          <p:val>
                                            <p:fltVal val="0"/>
                                          </p:val>
                                        </p:tav>
                                      </p:tavLst>
                                    </p:anim>
                                    <p:anim calcmode="lin" valueType="num">
                                      <p:cBhvr>
                                        <p:cTn id="567" dur="4000" fill="hold"/>
                                        <p:tgtEl>
                                          <p:spTgt spid="334"/>
                                        </p:tgtEl>
                                        <p:attrNameLst>
                                          <p:attrName>ppt_h</p:attrName>
                                        </p:attrNameLst>
                                      </p:cBhvr>
                                      <p:tavLst>
                                        <p:tav tm="0">
                                          <p:val>
                                            <p:fltVal val="0"/>
                                          </p:val>
                                        </p:tav>
                                        <p:tav tm="100000">
                                          <p:val>
                                            <p:strVal val="#ppt_h"/>
                                          </p:val>
                                        </p:tav>
                                      </p:tavLst>
                                    </p:anim>
                                    <p:anim calcmode="lin" valueType="num">
                                      <p:cBhvr>
                                        <p:cTn id="568" dur="4000" fill="hold"/>
                                        <p:tgtEl>
                                          <p:spTgt spid="334"/>
                                        </p:tgtEl>
                                        <p:attrNameLst>
                                          <p:attrName>ppt_w</p:attrName>
                                        </p:attrNameLst>
                                      </p:cBhvr>
                                      <p:tavLst>
                                        <p:tav tm="0">
                                          <p:val>
                                            <p:fltVal val="0"/>
                                          </p:val>
                                        </p:tav>
                                        <p:tav tm="100000">
                                          <p:val>
                                            <p:strVal val="#ppt_w"/>
                                          </p:val>
                                        </p:tav>
                                      </p:tavLst>
                                    </p:anim>
                                  </p:childTnLst>
                                </p:cTn>
                              </p:par>
                              <p:par>
                                <p:cTn id="569" presetID="35" presetClass="entr" presetSubtype="0" fill="hold" nodeType="withEffect">
                                  <p:stCondLst>
                                    <p:cond delay="0"/>
                                  </p:stCondLst>
                                  <p:childTnLst>
                                    <p:set>
                                      <p:cBhvr>
                                        <p:cTn id="570" dur="1" fill="hold">
                                          <p:stCondLst>
                                            <p:cond delay="0"/>
                                          </p:stCondLst>
                                        </p:cTn>
                                        <p:tgtEl>
                                          <p:spTgt spid="336"/>
                                        </p:tgtEl>
                                        <p:attrNameLst>
                                          <p:attrName>style.visibility</p:attrName>
                                        </p:attrNameLst>
                                      </p:cBhvr>
                                      <p:to>
                                        <p:strVal val="visible"/>
                                      </p:to>
                                    </p:set>
                                    <p:animEffect transition="in" filter="fade">
                                      <p:cBhvr>
                                        <p:cTn id="571" dur="4000"/>
                                        <p:tgtEl>
                                          <p:spTgt spid="336"/>
                                        </p:tgtEl>
                                      </p:cBhvr>
                                    </p:animEffect>
                                    <p:anim calcmode="lin" valueType="num">
                                      <p:cBhvr>
                                        <p:cTn id="572" dur="4000" fill="hold"/>
                                        <p:tgtEl>
                                          <p:spTgt spid="336"/>
                                        </p:tgtEl>
                                        <p:attrNameLst>
                                          <p:attrName>style.rotation</p:attrName>
                                        </p:attrNameLst>
                                      </p:cBhvr>
                                      <p:tavLst>
                                        <p:tav tm="0">
                                          <p:val>
                                            <p:fltVal val="720"/>
                                          </p:val>
                                        </p:tav>
                                        <p:tav tm="100000">
                                          <p:val>
                                            <p:fltVal val="0"/>
                                          </p:val>
                                        </p:tav>
                                      </p:tavLst>
                                    </p:anim>
                                    <p:anim calcmode="lin" valueType="num">
                                      <p:cBhvr>
                                        <p:cTn id="573" dur="4000" fill="hold"/>
                                        <p:tgtEl>
                                          <p:spTgt spid="336"/>
                                        </p:tgtEl>
                                        <p:attrNameLst>
                                          <p:attrName>ppt_h</p:attrName>
                                        </p:attrNameLst>
                                      </p:cBhvr>
                                      <p:tavLst>
                                        <p:tav tm="0">
                                          <p:val>
                                            <p:fltVal val="0"/>
                                          </p:val>
                                        </p:tav>
                                        <p:tav tm="100000">
                                          <p:val>
                                            <p:strVal val="#ppt_h"/>
                                          </p:val>
                                        </p:tav>
                                      </p:tavLst>
                                    </p:anim>
                                    <p:anim calcmode="lin" valueType="num">
                                      <p:cBhvr>
                                        <p:cTn id="574" dur="4000" fill="hold"/>
                                        <p:tgtEl>
                                          <p:spTgt spid="336"/>
                                        </p:tgtEl>
                                        <p:attrNameLst>
                                          <p:attrName>ppt_w</p:attrName>
                                        </p:attrNameLst>
                                      </p:cBhvr>
                                      <p:tavLst>
                                        <p:tav tm="0">
                                          <p:val>
                                            <p:fltVal val="0"/>
                                          </p:val>
                                        </p:tav>
                                        <p:tav tm="100000">
                                          <p:val>
                                            <p:strVal val="#ppt_w"/>
                                          </p:val>
                                        </p:tav>
                                      </p:tavLst>
                                    </p:anim>
                                  </p:childTnLst>
                                </p:cTn>
                              </p:par>
                              <p:par>
                                <p:cTn id="575" presetID="35" presetClass="entr" presetSubtype="0" fill="hold" nodeType="withEffect">
                                  <p:stCondLst>
                                    <p:cond delay="0"/>
                                  </p:stCondLst>
                                  <p:childTnLst>
                                    <p:set>
                                      <p:cBhvr>
                                        <p:cTn id="576" dur="1" fill="hold">
                                          <p:stCondLst>
                                            <p:cond delay="0"/>
                                          </p:stCondLst>
                                        </p:cTn>
                                        <p:tgtEl>
                                          <p:spTgt spid="338"/>
                                        </p:tgtEl>
                                        <p:attrNameLst>
                                          <p:attrName>style.visibility</p:attrName>
                                        </p:attrNameLst>
                                      </p:cBhvr>
                                      <p:to>
                                        <p:strVal val="visible"/>
                                      </p:to>
                                    </p:set>
                                    <p:animEffect transition="in" filter="fade">
                                      <p:cBhvr>
                                        <p:cTn id="577" dur="4000"/>
                                        <p:tgtEl>
                                          <p:spTgt spid="338"/>
                                        </p:tgtEl>
                                      </p:cBhvr>
                                    </p:animEffect>
                                    <p:anim calcmode="lin" valueType="num">
                                      <p:cBhvr>
                                        <p:cTn id="578" dur="4000" fill="hold"/>
                                        <p:tgtEl>
                                          <p:spTgt spid="338"/>
                                        </p:tgtEl>
                                        <p:attrNameLst>
                                          <p:attrName>style.rotation</p:attrName>
                                        </p:attrNameLst>
                                      </p:cBhvr>
                                      <p:tavLst>
                                        <p:tav tm="0">
                                          <p:val>
                                            <p:fltVal val="720"/>
                                          </p:val>
                                        </p:tav>
                                        <p:tav tm="100000">
                                          <p:val>
                                            <p:fltVal val="0"/>
                                          </p:val>
                                        </p:tav>
                                      </p:tavLst>
                                    </p:anim>
                                    <p:anim calcmode="lin" valueType="num">
                                      <p:cBhvr>
                                        <p:cTn id="579" dur="4000" fill="hold"/>
                                        <p:tgtEl>
                                          <p:spTgt spid="338"/>
                                        </p:tgtEl>
                                        <p:attrNameLst>
                                          <p:attrName>ppt_h</p:attrName>
                                        </p:attrNameLst>
                                      </p:cBhvr>
                                      <p:tavLst>
                                        <p:tav tm="0">
                                          <p:val>
                                            <p:fltVal val="0"/>
                                          </p:val>
                                        </p:tav>
                                        <p:tav tm="100000">
                                          <p:val>
                                            <p:strVal val="#ppt_h"/>
                                          </p:val>
                                        </p:tav>
                                      </p:tavLst>
                                    </p:anim>
                                    <p:anim calcmode="lin" valueType="num">
                                      <p:cBhvr>
                                        <p:cTn id="580" dur="4000" fill="hold"/>
                                        <p:tgtEl>
                                          <p:spTgt spid="338"/>
                                        </p:tgtEl>
                                        <p:attrNameLst>
                                          <p:attrName>ppt_w</p:attrName>
                                        </p:attrNameLst>
                                      </p:cBhvr>
                                      <p:tavLst>
                                        <p:tav tm="0">
                                          <p:val>
                                            <p:fltVal val="0"/>
                                          </p:val>
                                        </p:tav>
                                        <p:tav tm="100000">
                                          <p:val>
                                            <p:strVal val="#ppt_w"/>
                                          </p:val>
                                        </p:tav>
                                      </p:tavLst>
                                    </p:anim>
                                  </p:childTnLst>
                                </p:cTn>
                              </p:par>
                              <p:par>
                                <p:cTn id="581" presetID="35" presetClass="entr" presetSubtype="0" fill="hold" nodeType="withEffect">
                                  <p:stCondLst>
                                    <p:cond delay="0"/>
                                  </p:stCondLst>
                                  <p:childTnLst>
                                    <p:set>
                                      <p:cBhvr>
                                        <p:cTn id="582" dur="1" fill="hold">
                                          <p:stCondLst>
                                            <p:cond delay="0"/>
                                          </p:stCondLst>
                                        </p:cTn>
                                        <p:tgtEl>
                                          <p:spTgt spid="340"/>
                                        </p:tgtEl>
                                        <p:attrNameLst>
                                          <p:attrName>style.visibility</p:attrName>
                                        </p:attrNameLst>
                                      </p:cBhvr>
                                      <p:to>
                                        <p:strVal val="visible"/>
                                      </p:to>
                                    </p:set>
                                    <p:animEffect transition="in" filter="fade">
                                      <p:cBhvr>
                                        <p:cTn id="583" dur="4000"/>
                                        <p:tgtEl>
                                          <p:spTgt spid="340"/>
                                        </p:tgtEl>
                                      </p:cBhvr>
                                    </p:animEffect>
                                    <p:anim calcmode="lin" valueType="num">
                                      <p:cBhvr>
                                        <p:cTn id="584" dur="4000" fill="hold"/>
                                        <p:tgtEl>
                                          <p:spTgt spid="340"/>
                                        </p:tgtEl>
                                        <p:attrNameLst>
                                          <p:attrName>style.rotation</p:attrName>
                                        </p:attrNameLst>
                                      </p:cBhvr>
                                      <p:tavLst>
                                        <p:tav tm="0">
                                          <p:val>
                                            <p:fltVal val="720"/>
                                          </p:val>
                                        </p:tav>
                                        <p:tav tm="100000">
                                          <p:val>
                                            <p:fltVal val="0"/>
                                          </p:val>
                                        </p:tav>
                                      </p:tavLst>
                                    </p:anim>
                                    <p:anim calcmode="lin" valueType="num">
                                      <p:cBhvr>
                                        <p:cTn id="585" dur="4000" fill="hold"/>
                                        <p:tgtEl>
                                          <p:spTgt spid="340"/>
                                        </p:tgtEl>
                                        <p:attrNameLst>
                                          <p:attrName>ppt_h</p:attrName>
                                        </p:attrNameLst>
                                      </p:cBhvr>
                                      <p:tavLst>
                                        <p:tav tm="0">
                                          <p:val>
                                            <p:fltVal val="0"/>
                                          </p:val>
                                        </p:tav>
                                        <p:tav tm="100000">
                                          <p:val>
                                            <p:strVal val="#ppt_h"/>
                                          </p:val>
                                        </p:tav>
                                      </p:tavLst>
                                    </p:anim>
                                    <p:anim calcmode="lin" valueType="num">
                                      <p:cBhvr>
                                        <p:cTn id="586" dur="4000" fill="hold"/>
                                        <p:tgtEl>
                                          <p:spTgt spid="340"/>
                                        </p:tgtEl>
                                        <p:attrNameLst>
                                          <p:attrName>ppt_w</p:attrName>
                                        </p:attrNameLst>
                                      </p:cBhvr>
                                      <p:tavLst>
                                        <p:tav tm="0">
                                          <p:val>
                                            <p:fltVal val="0"/>
                                          </p:val>
                                        </p:tav>
                                        <p:tav tm="100000">
                                          <p:val>
                                            <p:strVal val="#ppt_w"/>
                                          </p:val>
                                        </p:tav>
                                      </p:tavLst>
                                    </p:anim>
                                  </p:childTnLst>
                                </p:cTn>
                              </p:par>
                              <p:par>
                                <p:cTn id="587" presetID="35" presetClass="entr" presetSubtype="0" fill="hold" nodeType="withEffect">
                                  <p:stCondLst>
                                    <p:cond delay="0"/>
                                  </p:stCondLst>
                                  <p:childTnLst>
                                    <p:set>
                                      <p:cBhvr>
                                        <p:cTn id="588" dur="1" fill="hold">
                                          <p:stCondLst>
                                            <p:cond delay="0"/>
                                          </p:stCondLst>
                                        </p:cTn>
                                        <p:tgtEl>
                                          <p:spTgt spid="342"/>
                                        </p:tgtEl>
                                        <p:attrNameLst>
                                          <p:attrName>style.visibility</p:attrName>
                                        </p:attrNameLst>
                                      </p:cBhvr>
                                      <p:to>
                                        <p:strVal val="visible"/>
                                      </p:to>
                                    </p:set>
                                    <p:animEffect transition="in" filter="fade">
                                      <p:cBhvr>
                                        <p:cTn id="589" dur="4000"/>
                                        <p:tgtEl>
                                          <p:spTgt spid="342"/>
                                        </p:tgtEl>
                                      </p:cBhvr>
                                    </p:animEffect>
                                    <p:anim calcmode="lin" valueType="num">
                                      <p:cBhvr>
                                        <p:cTn id="590" dur="4000" fill="hold"/>
                                        <p:tgtEl>
                                          <p:spTgt spid="342"/>
                                        </p:tgtEl>
                                        <p:attrNameLst>
                                          <p:attrName>style.rotation</p:attrName>
                                        </p:attrNameLst>
                                      </p:cBhvr>
                                      <p:tavLst>
                                        <p:tav tm="0">
                                          <p:val>
                                            <p:fltVal val="720"/>
                                          </p:val>
                                        </p:tav>
                                        <p:tav tm="100000">
                                          <p:val>
                                            <p:fltVal val="0"/>
                                          </p:val>
                                        </p:tav>
                                      </p:tavLst>
                                    </p:anim>
                                    <p:anim calcmode="lin" valueType="num">
                                      <p:cBhvr>
                                        <p:cTn id="591" dur="4000" fill="hold"/>
                                        <p:tgtEl>
                                          <p:spTgt spid="342"/>
                                        </p:tgtEl>
                                        <p:attrNameLst>
                                          <p:attrName>ppt_h</p:attrName>
                                        </p:attrNameLst>
                                      </p:cBhvr>
                                      <p:tavLst>
                                        <p:tav tm="0">
                                          <p:val>
                                            <p:fltVal val="0"/>
                                          </p:val>
                                        </p:tav>
                                        <p:tav tm="100000">
                                          <p:val>
                                            <p:strVal val="#ppt_h"/>
                                          </p:val>
                                        </p:tav>
                                      </p:tavLst>
                                    </p:anim>
                                    <p:anim calcmode="lin" valueType="num">
                                      <p:cBhvr>
                                        <p:cTn id="592" dur="4000" fill="hold"/>
                                        <p:tgtEl>
                                          <p:spTgt spid="342"/>
                                        </p:tgtEl>
                                        <p:attrNameLst>
                                          <p:attrName>ppt_w</p:attrName>
                                        </p:attrNameLst>
                                      </p:cBhvr>
                                      <p:tavLst>
                                        <p:tav tm="0">
                                          <p:val>
                                            <p:fltVal val="0"/>
                                          </p:val>
                                        </p:tav>
                                        <p:tav tm="100000">
                                          <p:val>
                                            <p:strVal val="#ppt_w"/>
                                          </p:val>
                                        </p:tav>
                                      </p:tavLst>
                                    </p:anim>
                                  </p:childTnLst>
                                </p:cTn>
                              </p:par>
                              <p:par>
                                <p:cTn id="593" presetID="35" presetClass="entr" presetSubtype="0" fill="hold" nodeType="withEffect">
                                  <p:stCondLst>
                                    <p:cond delay="0"/>
                                  </p:stCondLst>
                                  <p:childTnLst>
                                    <p:set>
                                      <p:cBhvr>
                                        <p:cTn id="594" dur="1" fill="hold">
                                          <p:stCondLst>
                                            <p:cond delay="0"/>
                                          </p:stCondLst>
                                        </p:cTn>
                                        <p:tgtEl>
                                          <p:spTgt spid="344"/>
                                        </p:tgtEl>
                                        <p:attrNameLst>
                                          <p:attrName>style.visibility</p:attrName>
                                        </p:attrNameLst>
                                      </p:cBhvr>
                                      <p:to>
                                        <p:strVal val="visible"/>
                                      </p:to>
                                    </p:set>
                                    <p:animEffect transition="in" filter="fade">
                                      <p:cBhvr>
                                        <p:cTn id="595" dur="4000"/>
                                        <p:tgtEl>
                                          <p:spTgt spid="344"/>
                                        </p:tgtEl>
                                      </p:cBhvr>
                                    </p:animEffect>
                                    <p:anim calcmode="lin" valueType="num">
                                      <p:cBhvr>
                                        <p:cTn id="596" dur="4000" fill="hold"/>
                                        <p:tgtEl>
                                          <p:spTgt spid="344"/>
                                        </p:tgtEl>
                                        <p:attrNameLst>
                                          <p:attrName>style.rotation</p:attrName>
                                        </p:attrNameLst>
                                      </p:cBhvr>
                                      <p:tavLst>
                                        <p:tav tm="0">
                                          <p:val>
                                            <p:fltVal val="720"/>
                                          </p:val>
                                        </p:tav>
                                        <p:tav tm="100000">
                                          <p:val>
                                            <p:fltVal val="0"/>
                                          </p:val>
                                        </p:tav>
                                      </p:tavLst>
                                    </p:anim>
                                    <p:anim calcmode="lin" valueType="num">
                                      <p:cBhvr>
                                        <p:cTn id="597" dur="4000" fill="hold"/>
                                        <p:tgtEl>
                                          <p:spTgt spid="344"/>
                                        </p:tgtEl>
                                        <p:attrNameLst>
                                          <p:attrName>ppt_h</p:attrName>
                                        </p:attrNameLst>
                                      </p:cBhvr>
                                      <p:tavLst>
                                        <p:tav tm="0">
                                          <p:val>
                                            <p:fltVal val="0"/>
                                          </p:val>
                                        </p:tav>
                                        <p:tav tm="100000">
                                          <p:val>
                                            <p:strVal val="#ppt_h"/>
                                          </p:val>
                                        </p:tav>
                                      </p:tavLst>
                                    </p:anim>
                                    <p:anim calcmode="lin" valueType="num">
                                      <p:cBhvr>
                                        <p:cTn id="598" dur="4000" fill="hold"/>
                                        <p:tgtEl>
                                          <p:spTgt spid="344"/>
                                        </p:tgtEl>
                                        <p:attrNameLst>
                                          <p:attrName>ppt_w</p:attrName>
                                        </p:attrNameLst>
                                      </p:cBhvr>
                                      <p:tavLst>
                                        <p:tav tm="0">
                                          <p:val>
                                            <p:fltVal val="0"/>
                                          </p:val>
                                        </p:tav>
                                        <p:tav tm="100000">
                                          <p:val>
                                            <p:strVal val="#ppt_w"/>
                                          </p:val>
                                        </p:tav>
                                      </p:tavLst>
                                    </p:anim>
                                  </p:childTnLst>
                                </p:cTn>
                              </p:par>
                              <p:par>
                                <p:cTn id="599" presetID="35" presetClass="entr" presetSubtype="0" fill="hold" nodeType="withEffect">
                                  <p:stCondLst>
                                    <p:cond delay="0"/>
                                  </p:stCondLst>
                                  <p:childTnLst>
                                    <p:set>
                                      <p:cBhvr>
                                        <p:cTn id="600" dur="1" fill="hold">
                                          <p:stCondLst>
                                            <p:cond delay="0"/>
                                          </p:stCondLst>
                                        </p:cTn>
                                        <p:tgtEl>
                                          <p:spTgt spid="346"/>
                                        </p:tgtEl>
                                        <p:attrNameLst>
                                          <p:attrName>style.visibility</p:attrName>
                                        </p:attrNameLst>
                                      </p:cBhvr>
                                      <p:to>
                                        <p:strVal val="visible"/>
                                      </p:to>
                                    </p:set>
                                    <p:animEffect transition="in" filter="fade">
                                      <p:cBhvr>
                                        <p:cTn id="601" dur="4000"/>
                                        <p:tgtEl>
                                          <p:spTgt spid="346"/>
                                        </p:tgtEl>
                                      </p:cBhvr>
                                    </p:animEffect>
                                    <p:anim calcmode="lin" valueType="num">
                                      <p:cBhvr>
                                        <p:cTn id="602" dur="4000" fill="hold"/>
                                        <p:tgtEl>
                                          <p:spTgt spid="346"/>
                                        </p:tgtEl>
                                        <p:attrNameLst>
                                          <p:attrName>style.rotation</p:attrName>
                                        </p:attrNameLst>
                                      </p:cBhvr>
                                      <p:tavLst>
                                        <p:tav tm="0">
                                          <p:val>
                                            <p:fltVal val="720"/>
                                          </p:val>
                                        </p:tav>
                                        <p:tav tm="100000">
                                          <p:val>
                                            <p:fltVal val="0"/>
                                          </p:val>
                                        </p:tav>
                                      </p:tavLst>
                                    </p:anim>
                                    <p:anim calcmode="lin" valueType="num">
                                      <p:cBhvr>
                                        <p:cTn id="603" dur="4000" fill="hold"/>
                                        <p:tgtEl>
                                          <p:spTgt spid="346"/>
                                        </p:tgtEl>
                                        <p:attrNameLst>
                                          <p:attrName>ppt_h</p:attrName>
                                        </p:attrNameLst>
                                      </p:cBhvr>
                                      <p:tavLst>
                                        <p:tav tm="0">
                                          <p:val>
                                            <p:fltVal val="0"/>
                                          </p:val>
                                        </p:tav>
                                        <p:tav tm="100000">
                                          <p:val>
                                            <p:strVal val="#ppt_h"/>
                                          </p:val>
                                        </p:tav>
                                      </p:tavLst>
                                    </p:anim>
                                    <p:anim calcmode="lin" valueType="num">
                                      <p:cBhvr>
                                        <p:cTn id="604" dur="4000" fill="hold"/>
                                        <p:tgtEl>
                                          <p:spTgt spid="346"/>
                                        </p:tgtEl>
                                        <p:attrNameLst>
                                          <p:attrName>ppt_w</p:attrName>
                                        </p:attrNameLst>
                                      </p:cBhvr>
                                      <p:tavLst>
                                        <p:tav tm="0">
                                          <p:val>
                                            <p:fltVal val="0"/>
                                          </p:val>
                                        </p:tav>
                                        <p:tav tm="100000">
                                          <p:val>
                                            <p:strVal val="#ppt_w"/>
                                          </p:val>
                                        </p:tav>
                                      </p:tavLst>
                                    </p:anim>
                                  </p:childTnLst>
                                </p:cTn>
                              </p:par>
                              <p:par>
                                <p:cTn id="605" presetID="35" presetClass="entr" presetSubtype="0" fill="hold" nodeType="withEffect">
                                  <p:stCondLst>
                                    <p:cond delay="0"/>
                                  </p:stCondLst>
                                  <p:childTnLst>
                                    <p:set>
                                      <p:cBhvr>
                                        <p:cTn id="606" dur="1" fill="hold">
                                          <p:stCondLst>
                                            <p:cond delay="0"/>
                                          </p:stCondLst>
                                        </p:cTn>
                                        <p:tgtEl>
                                          <p:spTgt spid="348"/>
                                        </p:tgtEl>
                                        <p:attrNameLst>
                                          <p:attrName>style.visibility</p:attrName>
                                        </p:attrNameLst>
                                      </p:cBhvr>
                                      <p:to>
                                        <p:strVal val="visible"/>
                                      </p:to>
                                    </p:set>
                                    <p:animEffect transition="in" filter="fade">
                                      <p:cBhvr>
                                        <p:cTn id="607" dur="4000"/>
                                        <p:tgtEl>
                                          <p:spTgt spid="348"/>
                                        </p:tgtEl>
                                      </p:cBhvr>
                                    </p:animEffect>
                                    <p:anim calcmode="lin" valueType="num">
                                      <p:cBhvr>
                                        <p:cTn id="608" dur="4000" fill="hold"/>
                                        <p:tgtEl>
                                          <p:spTgt spid="348"/>
                                        </p:tgtEl>
                                        <p:attrNameLst>
                                          <p:attrName>style.rotation</p:attrName>
                                        </p:attrNameLst>
                                      </p:cBhvr>
                                      <p:tavLst>
                                        <p:tav tm="0">
                                          <p:val>
                                            <p:fltVal val="720"/>
                                          </p:val>
                                        </p:tav>
                                        <p:tav tm="100000">
                                          <p:val>
                                            <p:fltVal val="0"/>
                                          </p:val>
                                        </p:tav>
                                      </p:tavLst>
                                    </p:anim>
                                    <p:anim calcmode="lin" valueType="num">
                                      <p:cBhvr>
                                        <p:cTn id="609" dur="4000" fill="hold"/>
                                        <p:tgtEl>
                                          <p:spTgt spid="348"/>
                                        </p:tgtEl>
                                        <p:attrNameLst>
                                          <p:attrName>ppt_h</p:attrName>
                                        </p:attrNameLst>
                                      </p:cBhvr>
                                      <p:tavLst>
                                        <p:tav tm="0">
                                          <p:val>
                                            <p:fltVal val="0"/>
                                          </p:val>
                                        </p:tav>
                                        <p:tav tm="100000">
                                          <p:val>
                                            <p:strVal val="#ppt_h"/>
                                          </p:val>
                                        </p:tav>
                                      </p:tavLst>
                                    </p:anim>
                                    <p:anim calcmode="lin" valueType="num">
                                      <p:cBhvr>
                                        <p:cTn id="610" dur="4000" fill="hold"/>
                                        <p:tgtEl>
                                          <p:spTgt spid="348"/>
                                        </p:tgtEl>
                                        <p:attrNameLst>
                                          <p:attrName>ppt_w</p:attrName>
                                        </p:attrNameLst>
                                      </p:cBhvr>
                                      <p:tavLst>
                                        <p:tav tm="0">
                                          <p:val>
                                            <p:fltVal val="0"/>
                                          </p:val>
                                        </p:tav>
                                        <p:tav tm="100000">
                                          <p:val>
                                            <p:strVal val="#ppt_w"/>
                                          </p:val>
                                        </p:tav>
                                      </p:tavLst>
                                    </p:anim>
                                  </p:childTnLst>
                                </p:cTn>
                              </p:par>
                              <p:par>
                                <p:cTn id="611" presetID="35" presetClass="entr" presetSubtype="0" fill="hold" nodeType="withEffect">
                                  <p:stCondLst>
                                    <p:cond delay="0"/>
                                  </p:stCondLst>
                                  <p:childTnLst>
                                    <p:set>
                                      <p:cBhvr>
                                        <p:cTn id="612" dur="1" fill="hold">
                                          <p:stCondLst>
                                            <p:cond delay="0"/>
                                          </p:stCondLst>
                                        </p:cTn>
                                        <p:tgtEl>
                                          <p:spTgt spid="350"/>
                                        </p:tgtEl>
                                        <p:attrNameLst>
                                          <p:attrName>style.visibility</p:attrName>
                                        </p:attrNameLst>
                                      </p:cBhvr>
                                      <p:to>
                                        <p:strVal val="visible"/>
                                      </p:to>
                                    </p:set>
                                    <p:animEffect transition="in" filter="fade">
                                      <p:cBhvr>
                                        <p:cTn id="613" dur="4000"/>
                                        <p:tgtEl>
                                          <p:spTgt spid="350"/>
                                        </p:tgtEl>
                                      </p:cBhvr>
                                    </p:animEffect>
                                    <p:anim calcmode="lin" valueType="num">
                                      <p:cBhvr>
                                        <p:cTn id="614" dur="4000" fill="hold"/>
                                        <p:tgtEl>
                                          <p:spTgt spid="350"/>
                                        </p:tgtEl>
                                        <p:attrNameLst>
                                          <p:attrName>style.rotation</p:attrName>
                                        </p:attrNameLst>
                                      </p:cBhvr>
                                      <p:tavLst>
                                        <p:tav tm="0">
                                          <p:val>
                                            <p:fltVal val="720"/>
                                          </p:val>
                                        </p:tav>
                                        <p:tav tm="100000">
                                          <p:val>
                                            <p:fltVal val="0"/>
                                          </p:val>
                                        </p:tav>
                                      </p:tavLst>
                                    </p:anim>
                                    <p:anim calcmode="lin" valueType="num">
                                      <p:cBhvr>
                                        <p:cTn id="615" dur="4000" fill="hold"/>
                                        <p:tgtEl>
                                          <p:spTgt spid="350"/>
                                        </p:tgtEl>
                                        <p:attrNameLst>
                                          <p:attrName>ppt_h</p:attrName>
                                        </p:attrNameLst>
                                      </p:cBhvr>
                                      <p:tavLst>
                                        <p:tav tm="0">
                                          <p:val>
                                            <p:fltVal val="0"/>
                                          </p:val>
                                        </p:tav>
                                        <p:tav tm="100000">
                                          <p:val>
                                            <p:strVal val="#ppt_h"/>
                                          </p:val>
                                        </p:tav>
                                      </p:tavLst>
                                    </p:anim>
                                    <p:anim calcmode="lin" valueType="num">
                                      <p:cBhvr>
                                        <p:cTn id="616" dur="4000" fill="hold"/>
                                        <p:tgtEl>
                                          <p:spTgt spid="350"/>
                                        </p:tgtEl>
                                        <p:attrNameLst>
                                          <p:attrName>ppt_w</p:attrName>
                                        </p:attrNameLst>
                                      </p:cBhvr>
                                      <p:tavLst>
                                        <p:tav tm="0">
                                          <p:val>
                                            <p:fltVal val="0"/>
                                          </p:val>
                                        </p:tav>
                                        <p:tav tm="100000">
                                          <p:val>
                                            <p:strVal val="#ppt_w"/>
                                          </p:val>
                                        </p:tav>
                                      </p:tavLst>
                                    </p:anim>
                                  </p:childTnLst>
                                </p:cTn>
                              </p:par>
                              <p:par>
                                <p:cTn id="617" presetID="35" presetClass="entr" presetSubtype="0" fill="hold" nodeType="withEffect">
                                  <p:stCondLst>
                                    <p:cond delay="0"/>
                                  </p:stCondLst>
                                  <p:childTnLst>
                                    <p:set>
                                      <p:cBhvr>
                                        <p:cTn id="618" dur="1" fill="hold">
                                          <p:stCondLst>
                                            <p:cond delay="0"/>
                                          </p:stCondLst>
                                        </p:cTn>
                                        <p:tgtEl>
                                          <p:spTgt spid="352"/>
                                        </p:tgtEl>
                                        <p:attrNameLst>
                                          <p:attrName>style.visibility</p:attrName>
                                        </p:attrNameLst>
                                      </p:cBhvr>
                                      <p:to>
                                        <p:strVal val="visible"/>
                                      </p:to>
                                    </p:set>
                                    <p:animEffect transition="in" filter="fade">
                                      <p:cBhvr>
                                        <p:cTn id="619" dur="4000"/>
                                        <p:tgtEl>
                                          <p:spTgt spid="352"/>
                                        </p:tgtEl>
                                      </p:cBhvr>
                                    </p:animEffect>
                                    <p:anim calcmode="lin" valueType="num">
                                      <p:cBhvr>
                                        <p:cTn id="620" dur="4000" fill="hold"/>
                                        <p:tgtEl>
                                          <p:spTgt spid="352"/>
                                        </p:tgtEl>
                                        <p:attrNameLst>
                                          <p:attrName>style.rotation</p:attrName>
                                        </p:attrNameLst>
                                      </p:cBhvr>
                                      <p:tavLst>
                                        <p:tav tm="0">
                                          <p:val>
                                            <p:fltVal val="720"/>
                                          </p:val>
                                        </p:tav>
                                        <p:tav tm="100000">
                                          <p:val>
                                            <p:fltVal val="0"/>
                                          </p:val>
                                        </p:tav>
                                      </p:tavLst>
                                    </p:anim>
                                    <p:anim calcmode="lin" valueType="num">
                                      <p:cBhvr>
                                        <p:cTn id="621" dur="4000" fill="hold"/>
                                        <p:tgtEl>
                                          <p:spTgt spid="352"/>
                                        </p:tgtEl>
                                        <p:attrNameLst>
                                          <p:attrName>ppt_h</p:attrName>
                                        </p:attrNameLst>
                                      </p:cBhvr>
                                      <p:tavLst>
                                        <p:tav tm="0">
                                          <p:val>
                                            <p:fltVal val="0"/>
                                          </p:val>
                                        </p:tav>
                                        <p:tav tm="100000">
                                          <p:val>
                                            <p:strVal val="#ppt_h"/>
                                          </p:val>
                                        </p:tav>
                                      </p:tavLst>
                                    </p:anim>
                                    <p:anim calcmode="lin" valueType="num">
                                      <p:cBhvr>
                                        <p:cTn id="622" dur="4000" fill="hold"/>
                                        <p:tgtEl>
                                          <p:spTgt spid="352"/>
                                        </p:tgtEl>
                                        <p:attrNameLst>
                                          <p:attrName>ppt_w</p:attrName>
                                        </p:attrNameLst>
                                      </p:cBhvr>
                                      <p:tavLst>
                                        <p:tav tm="0">
                                          <p:val>
                                            <p:fltVal val="0"/>
                                          </p:val>
                                        </p:tav>
                                        <p:tav tm="100000">
                                          <p:val>
                                            <p:strVal val="#ppt_w"/>
                                          </p:val>
                                        </p:tav>
                                      </p:tavLst>
                                    </p:anim>
                                  </p:childTnLst>
                                </p:cTn>
                              </p:par>
                              <p:par>
                                <p:cTn id="623" presetID="35" presetClass="entr" presetSubtype="0" fill="hold" nodeType="withEffect">
                                  <p:stCondLst>
                                    <p:cond delay="0"/>
                                  </p:stCondLst>
                                  <p:childTnLst>
                                    <p:set>
                                      <p:cBhvr>
                                        <p:cTn id="624" dur="1" fill="hold">
                                          <p:stCondLst>
                                            <p:cond delay="0"/>
                                          </p:stCondLst>
                                        </p:cTn>
                                        <p:tgtEl>
                                          <p:spTgt spid="354"/>
                                        </p:tgtEl>
                                        <p:attrNameLst>
                                          <p:attrName>style.visibility</p:attrName>
                                        </p:attrNameLst>
                                      </p:cBhvr>
                                      <p:to>
                                        <p:strVal val="visible"/>
                                      </p:to>
                                    </p:set>
                                    <p:animEffect transition="in" filter="fade">
                                      <p:cBhvr>
                                        <p:cTn id="625" dur="4000"/>
                                        <p:tgtEl>
                                          <p:spTgt spid="354"/>
                                        </p:tgtEl>
                                      </p:cBhvr>
                                    </p:animEffect>
                                    <p:anim calcmode="lin" valueType="num">
                                      <p:cBhvr>
                                        <p:cTn id="626" dur="4000" fill="hold"/>
                                        <p:tgtEl>
                                          <p:spTgt spid="354"/>
                                        </p:tgtEl>
                                        <p:attrNameLst>
                                          <p:attrName>style.rotation</p:attrName>
                                        </p:attrNameLst>
                                      </p:cBhvr>
                                      <p:tavLst>
                                        <p:tav tm="0">
                                          <p:val>
                                            <p:fltVal val="720"/>
                                          </p:val>
                                        </p:tav>
                                        <p:tav tm="100000">
                                          <p:val>
                                            <p:fltVal val="0"/>
                                          </p:val>
                                        </p:tav>
                                      </p:tavLst>
                                    </p:anim>
                                    <p:anim calcmode="lin" valueType="num">
                                      <p:cBhvr>
                                        <p:cTn id="627" dur="4000" fill="hold"/>
                                        <p:tgtEl>
                                          <p:spTgt spid="354"/>
                                        </p:tgtEl>
                                        <p:attrNameLst>
                                          <p:attrName>ppt_h</p:attrName>
                                        </p:attrNameLst>
                                      </p:cBhvr>
                                      <p:tavLst>
                                        <p:tav tm="0">
                                          <p:val>
                                            <p:fltVal val="0"/>
                                          </p:val>
                                        </p:tav>
                                        <p:tav tm="100000">
                                          <p:val>
                                            <p:strVal val="#ppt_h"/>
                                          </p:val>
                                        </p:tav>
                                      </p:tavLst>
                                    </p:anim>
                                    <p:anim calcmode="lin" valueType="num">
                                      <p:cBhvr>
                                        <p:cTn id="628" dur="4000" fill="hold"/>
                                        <p:tgtEl>
                                          <p:spTgt spid="354"/>
                                        </p:tgtEl>
                                        <p:attrNameLst>
                                          <p:attrName>ppt_w</p:attrName>
                                        </p:attrNameLst>
                                      </p:cBhvr>
                                      <p:tavLst>
                                        <p:tav tm="0">
                                          <p:val>
                                            <p:fltVal val="0"/>
                                          </p:val>
                                        </p:tav>
                                        <p:tav tm="100000">
                                          <p:val>
                                            <p:strVal val="#ppt_w"/>
                                          </p:val>
                                        </p:tav>
                                      </p:tavLst>
                                    </p:anim>
                                  </p:childTnLst>
                                </p:cTn>
                              </p:par>
                              <p:par>
                                <p:cTn id="629" presetID="35" presetClass="entr" presetSubtype="0" fill="hold" nodeType="withEffect">
                                  <p:stCondLst>
                                    <p:cond delay="0"/>
                                  </p:stCondLst>
                                  <p:childTnLst>
                                    <p:set>
                                      <p:cBhvr>
                                        <p:cTn id="630" dur="1" fill="hold">
                                          <p:stCondLst>
                                            <p:cond delay="0"/>
                                          </p:stCondLst>
                                        </p:cTn>
                                        <p:tgtEl>
                                          <p:spTgt spid="356"/>
                                        </p:tgtEl>
                                        <p:attrNameLst>
                                          <p:attrName>style.visibility</p:attrName>
                                        </p:attrNameLst>
                                      </p:cBhvr>
                                      <p:to>
                                        <p:strVal val="visible"/>
                                      </p:to>
                                    </p:set>
                                    <p:animEffect transition="in" filter="fade">
                                      <p:cBhvr>
                                        <p:cTn id="631" dur="4000"/>
                                        <p:tgtEl>
                                          <p:spTgt spid="356"/>
                                        </p:tgtEl>
                                      </p:cBhvr>
                                    </p:animEffect>
                                    <p:anim calcmode="lin" valueType="num">
                                      <p:cBhvr>
                                        <p:cTn id="632" dur="4000" fill="hold"/>
                                        <p:tgtEl>
                                          <p:spTgt spid="356"/>
                                        </p:tgtEl>
                                        <p:attrNameLst>
                                          <p:attrName>style.rotation</p:attrName>
                                        </p:attrNameLst>
                                      </p:cBhvr>
                                      <p:tavLst>
                                        <p:tav tm="0">
                                          <p:val>
                                            <p:fltVal val="720"/>
                                          </p:val>
                                        </p:tav>
                                        <p:tav tm="100000">
                                          <p:val>
                                            <p:fltVal val="0"/>
                                          </p:val>
                                        </p:tav>
                                      </p:tavLst>
                                    </p:anim>
                                    <p:anim calcmode="lin" valueType="num">
                                      <p:cBhvr>
                                        <p:cTn id="633" dur="4000" fill="hold"/>
                                        <p:tgtEl>
                                          <p:spTgt spid="356"/>
                                        </p:tgtEl>
                                        <p:attrNameLst>
                                          <p:attrName>ppt_h</p:attrName>
                                        </p:attrNameLst>
                                      </p:cBhvr>
                                      <p:tavLst>
                                        <p:tav tm="0">
                                          <p:val>
                                            <p:fltVal val="0"/>
                                          </p:val>
                                        </p:tav>
                                        <p:tav tm="100000">
                                          <p:val>
                                            <p:strVal val="#ppt_h"/>
                                          </p:val>
                                        </p:tav>
                                      </p:tavLst>
                                    </p:anim>
                                    <p:anim calcmode="lin" valueType="num">
                                      <p:cBhvr>
                                        <p:cTn id="634" dur="4000" fill="hold"/>
                                        <p:tgtEl>
                                          <p:spTgt spid="356"/>
                                        </p:tgtEl>
                                        <p:attrNameLst>
                                          <p:attrName>ppt_w</p:attrName>
                                        </p:attrNameLst>
                                      </p:cBhvr>
                                      <p:tavLst>
                                        <p:tav tm="0">
                                          <p:val>
                                            <p:fltVal val="0"/>
                                          </p:val>
                                        </p:tav>
                                        <p:tav tm="100000">
                                          <p:val>
                                            <p:strVal val="#ppt_w"/>
                                          </p:val>
                                        </p:tav>
                                      </p:tavLst>
                                    </p:anim>
                                  </p:childTnLst>
                                </p:cTn>
                              </p:par>
                              <p:par>
                                <p:cTn id="635" presetID="35" presetClass="entr" presetSubtype="0" fill="hold" nodeType="withEffect">
                                  <p:stCondLst>
                                    <p:cond delay="0"/>
                                  </p:stCondLst>
                                  <p:childTnLst>
                                    <p:set>
                                      <p:cBhvr>
                                        <p:cTn id="636" dur="1" fill="hold">
                                          <p:stCondLst>
                                            <p:cond delay="0"/>
                                          </p:stCondLst>
                                        </p:cTn>
                                        <p:tgtEl>
                                          <p:spTgt spid="358"/>
                                        </p:tgtEl>
                                        <p:attrNameLst>
                                          <p:attrName>style.visibility</p:attrName>
                                        </p:attrNameLst>
                                      </p:cBhvr>
                                      <p:to>
                                        <p:strVal val="visible"/>
                                      </p:to>
                                    </p:set>
                                    <p:animEffect transition="in" filter="fade">
                                      <p:cBhvr>
                                        <p:cTn id="637" dur="4000"/>
                                        <p:tgtEl>
                                          <p:spTgt spid="358"/>
                                        </p:tgtEl>
                                      </p:cBhvr>
                                    </p:animEffect>
                                    <p:anim calcmode="lin" valueType="num">
                                      <p:cBhvr>
                                        <p:cTn id="638" dur="4000" fill="hold"/>
                                        <p:tgtEl>
                                          <p:spTgt spid="358"/>
                                        </p:tgtEl>
                                        <p:attrNameLst>
                                          <p:attrName>style.rotation</p:attrName>
                                        </p:attrNameLst>
                                      </p:cBhvr>
                                      <p:tavLst>
                                        <p:tav tm="0">
                                          <p:val>
                                            <p:fltVal val="720"/>
                                          </p:val>
                                        </p:tav>
                                        <p:tav tm="100000">
                                          <p:val>
                                            <p:fltVal val="0"/>
                                          </p:val>
                                        </p:tav>
                                      </p:tavLst>
                                    </p:anim>
                                    <p:anim calcmode="lin" valueType="num">
                                      <p:cBhvr>
                                        <p:cTn id="639" dur="4000" fill="hold"/>
                                        <p:tgtEl>
                                          <p:spTgt spid="358"/>
                                        </p:tgtEl>
                                        <p:attrNameLst>
                                          <p:attrName>ppt_h</p:attrName>
                                        </p:attrNameLst>
                                      </p:cBhvr>
                                      <p:tavLst>
                                        <p:tav tm="0">
                                          <p:val>
                                            <p:fltVal val="0"/>
                                          </p:val>
                                        </p:tav>
                                        <p:tav tm="100000">
                                          <p:val>
                                            <p:strVal val="#ppt_h"/>
                                          </p:val>
                                        </p:tav>
                                      </p:tavLst>
                                    </p:anim>
                                    <p:anim calcmode="lin" valueType="num">
                                      <p:cBhvr>
                                        <p:cTn id="640" dur="4000" fill="hold"/>
                                        <p:tgtEl>
                                          <p:spTgt spid="358"/>
                                        </p:tgtEl>
                                        <p:attrNameLst>
                                          <p:attrName>ppt_w</p:attrName>
                                        </p:attrNameLst>
                                      </p:cBhvr>
                                      <p:tavLst>
                                        <p:tav tm="0">
                                          <p:val>
                                            <p:fltVal val="0"/>
                                          </p:val>
                                        </p:tav>
                                        <p:tav tm="100000">
                                          <p:val>
                                            <p:strVal val="#ppt_w"/>
                                          </p:val>
                                        </p:tav>
                                      </p:tavLst>
                                    </p:anim>
                                  </p:childTnLst>
                                </p:cTn>
                              </p:par>
                              <p:par>
                                <p:cTn id="641" presetID="35" presetClass="entr" presetSubtype="0" fill="hold" nodeType="withEffect">
                                  <p:stCondLst>
                                    <p:cond delay="0"/>
                                  </p:stCondLst>
                                  <p:childTnLst>
                                    <p:set>
                                      <p:cBhvr>
                                        <p:cTn id="642" dur="1" fill="hold">
                                          <p:stCondLst>
                                            <p:cond delay="0"/>
                                          </p:stCondLst>
                                        </p:cTn>
                                        <p:tgtEl>
                                          <p:spTgt spid="360"/>
                                        </p:tgtEl>
                                        <p:attrNameLst>
                                          <p:attrName>style.visibility</p:attrName>
                                        </p:attrNameLst>
                                      </p:cBhvr>
                                      <p:to>
                                        <p:strVal val="visible"/>
                                      </p:to>
                                    </p:set>
                                    <p:animEffect transition="in" filter="fade">
                                      <p:cBhvr>
                                        <p:cTn id="643" dur="4000"/>
                                        <p:tgtEl>
                                          <p:spTgt spid="360"/>
                                        </p:tgtEl>
                                      </p:cBhvr>
                                    </p:animEffect>
                                    <p:anim calcmode="lin" valueType="num">
                                      <p:cBhvr>
                                        <p:cTn id="644" dur="4000" fill="hold"/>
                                        <p:tgtEl>
                                          <p:spTgt spid="360"/>
                                        </p:tgtEl>
                                        <p:attrNameLst>
                                          <p:attrName>style.rotation</p:attrName>
                                        </p:attrNameLst>
                                      </p:cBhvr>
                                      <p:tavLst>
                                        <p:tav tm="0">
                                          <p:val>
                                            <p:fltVal val="720"/>
                                          </p:val>
                                        </p:tav>
                                        <p:tav tm="100000">
                                          <p:val>
                                            <p:fltVal val="0"/>
                                          </p:val>
                                        </p:tav>
                                      </p:tavLst>
                                    </p:anim>
                                    <p:anim calcmode="lin" valueType="num">
                                      <p:cBhvr>
                                        <p:cTn id="645" dur="4000" fill="hold"/>
                                        <p:tgtEl>
                                          <p:spTgt spid="360"/>
                                        </p:tgtEl>
                                        <p:attrNameLst>
                                          <p:attrName>ppt_h</p:attrName>
                                        </p:attrNameLst>
                                      </p:cBhvr>
                                      <p:tavLst>
                                        <p:tav tm="0">
                                          <p:val>
                                            <p:fltVal val="0"/>
                                          </p:val>
                                        </p:tav>
                                        <p:tav tm="100000">
                                          <p:val>
                                            <p:strVal val="#ppt_h"/>
                                          </p:val>
                                        </p:tav>
                                      </p:tavLst>
                                    </p:anim>
                                    <p:anim calcmode="lin" valueType="num">
                                      <p:cBhvr>
                                        <p:cTn id="646" dur="4000" fill="hold"/>
                                        <p:tgtEl>
                                          <p:spTgt spid="360"/>
                                        </p:tgtEl>
                                        <p:attrNameLst>
                                          <p:attrName>ppt_w</p:attrName>
                                        </p:attrNameLst>
                                      </p:cBhvr>
                                      <p:tavLst>
                                        <p:tav tm="0">
                                          <p:val>
                                            <p:fltVal val="0"/>
                                          </p:val>
                                        </p:tav>
                                        <p:tav tm="100000">
                                          <p:val>
                                            <p:strVal val="#ppt_w"/>
                                          </p:val>
                                        </p:tav>
                                      </p:tavLst>
                                    </p:anim>
                                  </p:childTnLst>
                                </p:cTn>
                              </p:par>
                              <p:par>
                                <p:cTn id="647" presetID="35" presetClass="entr" presetSubtype="0" fill="hold" nodeType="withEffect">
                                  <p:stCondLst>
                                    <p:cond delay="0"/>
                                  </p:stCondLst>
                                  <p:childTnLst>
                                    <p:set>
                                      <p:cBhvr>
                                        <p:cTn id="648" dur="1" fill="hold">
                                          <p:stCondLst>
                                            <p:cond delay="0"/>
                                          </p:stCondLst>
                                        </p:cTn>
                                        <p:tgtEl>
                                          <p:spTgt spid="362"/>
                                        </p:tgtEl>
                                        <p:attrNameLst>
                                          <p:attrName>style.visibility</p:attrName>
                                        </p:attrNameLst>
                                      </p:cBhvr>
                                      <p:to>
                                        <p:strVal val="visible"/>
                                      </p:to>
                                    </p:set>
                                    <p:animEffect transition="in" filter="fade">
                                      <p:cBhvr>
                                        <p:cTn id="649" dur="4000"/>
                                        <p:tgtEl>
                                          <p:spTgt spid="362"/>
                                        </p:tgtEl>
                                      </p:cBhvr>
                                    </p:animEffect>
                                    <p:anim calcmode="lin" valueType="num">
                                      <p:cBhvr>
                                        <p:cTn id="650" dur="4000" fill="hold"/>
                                        <p:tgtEl>
                                          <p:spTgt spid="362"/>
                                        </p:tgtEl>
                                        <p:attrNameLst>
                                          <p:attrName>style.rotation</p:attrName>
                                        </p:attrNameLst>
                                      </p:cBhvr>
                                      <p:tavLst>
                                        <p:tav tm="0">
                                          <p:val>
                                            <p:fltVal val="720"/>
                                          </p:val>
                                        </p:tav>
                                        <p:tav tm="100000">
                                          <p:val>
                                            <p:fltVal val="0"/>
                                          </p:val>
                                        </p:tav>
                                      </p:tavLst>
                                    </p:anim>
                                    <p:anim calcmode="lin" valueType="num">
                                      <p:cBhvr>
                                        <p:cTn id="651" dur="4000" fill="hold"/>
                                        <p:tgtEl>
                                          <p:spTgt spid="362"/>
                                        </p:tgtEl>
                                        <p:attrNameLst>
                                          <p:attrName>ppt_h</p:attrName>
                                        </p:attrNameLst>
                                      </p:cBhvr>
                                      <p:tavLst>
                                        <p:tav tm="0">
                                          <p:val>
                                            <p:fltVal val="0"/>
                                          </p:val>
                                        </p:tav>
                                        <p:tav tm="100000">
                                          <p:val>
                                            <p:strVal val="#ppt_h"/>
                                          </p:val>
                                        </p:tav>
                                      </p:tavLst>
                                    </p:anim>
                                    <p:anim calcmode="lin" valueType="num">
                                      <p:cBhvr>
                                        <p:cTn id="652" dur="4000" fill="hold"/>
                                        <p:tgtEl>
                                          <p:spTgt spid="362"/>
                                        </p:tgtEl>
                                        <p:attrNameLst>
                                          <p:attrName>ppt_w</p:attrName>
                                        </p:attrNameLst>
                                      </p:cBhvr>
                                      <p:tavLst>
                                        <p:tav tm="0">
                                          <p:val>
                                            <p:fltVal val="0"/>
                                          </p:val>
                                        </p:tav>
                                        <p:tav tm="100000">
                                          <p:val>
                                            <p:strVal val="#ppt_w"/>
                                          </p:val>
                                        </p:tav>
                                      </p:tavLst>
                                    </p:anim>
                                  </p:childTnLst>
                                </p:cTn>
                              </p:par>
                              <p:par>
                                <p:cTn id="653" presetID="35" presetClass="entr" presetSubtype="0" fill="hold" nodeType="withEffect">
                                  <p:stCondLst>
                                    <p:cond delay="0"/>
                                  </p:stCondLst>
                                  <p:childTnLst>
                                    <p:set>
                                      <p:cBhvr>
                                        <p:cTn id="654" dur="1" fill="hold">
                                          <p:stCondLst>
                                            <p:cond delay="0"/>
                                          </p:stCondLst>
                                        </p:cTn>
                                        <p:tgtEl>
                                          <p:spTgt spid="364"/>
                                        </p:tgtEl>
                                        <p:attrNameLst>
                                          <p:attrName>style.visibility</p:attrName>
                                        </p:attrNameLst>
                                      </p:cBhvr>
                                      <p:to>
                                        <p:strVal val="visible"/>
                                      </p:to>
                                    </p:set>
                                    <p:animEffect transition="in" filter="fade">
                                      <p:cBhvr>
                                        <p:cTn id="655" dur="4000"/>
                                        <p:tgtEl>
                                          <p:spTgt spid="364"/>
                                        </p:tgtEl>
                                      </p:cBhvr>
                                    </p:animEffect>
                                    <p:anim calcmode="lin" valueType="num">
                                      <p:cBhvr>
                                        <p:cTn id="656" dur="4000" fill="hold"/>
                                        <p:tgtEl>
                                          <p:spTgt spid="364"/>
                                        </p:tgtEl>
                                        <p:attrNameLst>
                                          <p:attrName>style.rotation</p:attrName>
                                        </p:attrNameLst>
                                      </p:cBhvr>
                                      <p:tavLst>
                                        <p:tav tm="0">
                                          <p:val>
                                            <p:fltVal val="720"/>
                                          </p:val>
                                        </p:tav>
                                        <p:tav tm="100000">
                                          <p:val>
                                            <p:fltVal val="0"/>
                                          </p:val>
                                        </p:tav>
                                      </p:tavLst>
                                    </p:anim>
                                    <p:anim calcmode="lin" valueType="num">
                                      <p:cBhvr>
                                        <p:cTn id="657" dur="4000" fill="hold"/>
                                        <p:tgtEl>
                                          <p:spTgt spid="364"/>
                                        </p:tgtEl>
                                        <p:attrNameLst>
                                          <p:attrName>ppt_h</p:attrName>
                                        </p:attrNameLst>
                                      </p:cBhvr>
                                      <p:tavLst>
                                        <p:tav tm="0">
                                          <p:val>
                                            <p:fltVal val="0"/>
                                          </p:val>
                                        </p:tav>
                                        <p:tav tm="100000">
                                          <p:val>
                                            <p:strVal val="#ppt_h"/>
                                          </p:val>
                                        </p:tav>
                                      </p:tavLst>
                                    </p:anim>
                                    <p:anim calcmode="lin" valueType="num">
                                      <p:cBhvr>
                                        <p:cTn id="658" dur="4000" fill="hold"/>
                                        <p:tgtEl>
                                          <p:spTgt spid="364"/>
                                        </p:tgtEl>
                                        <p:attrNameLst>
                                          <p:attrName>ppt_w</p:attrName>
                                        </p:attrNameLst>
                                      </p:cBhvr>
                                      <p:tavLst>
                                        <p:tav tm="0">
                                          <p:val>
                                            <p:fltVal val="0"/>
                                          </p:val>
                                        </p:tav>
                                        <p:tav tm="100000">
                                          <p:val>
                                            <p:strVal val="#ppt_w"/>
                                          </p:val>
                                        </p:tav>
                                      </p:tavLst>
                                    </p:anim>
                                  </p:childTnLst>
                                </p:cTn>
                              </p:par>
                              <p:par>
                                <p:cTn id="659" presetID="35" presetClass="entr" presetSubtype="0" fill="hold" nodeType="withEffect">
                                  <p:stCondLst>
                                    <p:cond delay="0"/>
                                  </p:stCondLst>
                                  <p:childTnLst>
                                    <p:set>
                                      <p:cBhvr>
                                        <p:cTn id="660" dur="1" fill="hold">
                                          <p:stCondLst>
                                            <p:cond delay="0"/>
                                          </p:stCondLst>
                                        </p:cTn>
                                        <p:tgtEl>
                                          <p:spTgt spid="366"/>
                                        </p:tgtEl>
                                        <p:attrNameLst>
                                          <p:attrName>style.visibility</p:attrName>
                                        </p:attrNameLst>
                                      </p:cBhvr>
                                      <p:to>
                                        <p:strVal val="visible"/>
                                      </p:to>
                                    </p:set>
                                    <p:animEffect transition="in" filter="fade">
                                      <p:cBhvr>
                                        <p:cTn id="661" dur="4000"/>
                                        <p:tgtEl>
                                          <p:spTgt spid="366"/>
                                        </p:tgtEl>
                                      </p:cBhvr>
                                    </p:animEffect>
                                    <p:anim calcmode="lin" valueType="num">
                                      <p:cBhvr>
                                        <p:cTn id="662" dur="4000" fill="hold"/>
                                        <p:tgtEl>
                                          <p:spTgt spid="366"/>
                                        </p:tgtEl>
                                        <p:attrNameLst>
                                          <p:attrName>style.rotation</p:attrName>
                                        </p:attrNameLst>
                                      </p:cBhvr>
                                      <p:tavLst>
                                        <p:tav tm="0">
                                          <p:val>
                                            <p:fltVal val="720"/>
                                          </p:val>
                                        </p:tav>
                                        <p:tav tm="100000">
                                          <p:val>
                                            <p:fltVal val="0"/>
                                          </p:val>
                                        </p:tav>
                                      </p:tavLst>
                                    </p:anim>
                                    <p:anim calcmode="lin" valueType="num">
                                      <p:cBhvr>
                                        <p:cTn id="663" dur="4000" fill="hold"/>
                                        <p:tgtEl>
                                          <p:spTgt spid="366"/>
                                        </p:tgtEl>
                                        <p:attrNameLst>
                                          <p:attrName>ppt_h</p:attrName>
                                        </p:attrNameLst>
                                      </p:cBhvr>
                                      <p:tavLst>
                                        <p:tav tm="0">
                                          <p:val>
                                            <p:fltVal val="0"/>
                                          </p:val>
                                        </p:tav>
                                        <p:tav tm="100000">
                                          <p:val>
                                            <p:strVal val="#ppt_h"/>
                                          </p:val>
                                        </p:tav>
                                      </p:tavLst>
                                    </p:anim>
                                    <p:anim calcmode="lin" valueType="num">
                                      <p:cBhvr>
                                        <p:cTn id="664" dur="4000" fill="hold"/>
                                        <p:tgtEl>
                                          <p:spTgt spid="366"/>
                                        </p:tgtEl>
                                        <p:attrNameLst>
                                          <p:attrName>ppt_w</p:attrName>
                                        </p:attrNameLst>
                                      </p:cBhvr>
                                      <p:tavLst>
                                        <p:tav tm="0">
                                          <p:val>
                                            <p:fltVal val="0"/>
                                          </p:val>
                                        </p:tav>
                                        <p:tav tm="100000">
                                          <p:val>
                                            <p:strVal val="#ppt_w"/>
                                          </p:val>
                                        </p:tav>
                                      </p:tavLst>
                                    </p:anim>
                                  </p:childTnLst>
                                </p:cTn>
                              </p:par>
                              <p:par>
                                <p:cTn id="665" presetID="35" presetClass="entr" presetSubtype="0" fill="hold" nodeType="withEffect">
                                  <p:stCondLst>
                                    <p:cond delay="0"/>
                                  </p:stCondLst>
                                  <p:childTnLst>
                                    <p:set>
                                      <p:cBhvr>
                                        <p:cTn id="666" dur="1" fill="hold">
                                          <p:stCondLst>
                                            <p:cond delay="0"/>
                                          </p:stCondLst>
                                        </p:cTn>
                                        <p:tgtEl>
                                          <p:spTgt spid="368"/>
                                        </p:tgtEl>
                                        <p:attrNameLst>
                                          <p:attrName>style.visibility</p:attrName>
                                        </p:attrNameLst>
                                      </p:cBhvr>
                                      <p:to>
                                        <p:strVal val="visible"/>
                                      </p:to>
                                    </p:set>
                                    <p:animEffect transition="in" filter="fade">
                                      <p:cBhvr>
                                        <p:cTn id="667" dur="4000"/>
                                        <p:tgtEl>
                                          <p:spTgt spid="368"/>
                                        </p:tgtEl>
                                      </p:cBhvr>
                                    </p:animEffect>
                                    <p:anim calcmode="lin" valueType="num">
                                      <p:cBhvr>
                                        <p:cTn id="668" dur="4000" fill="hold"/>
                                        <p:tgtEl>
                                          <p:spTgt spid="368"/>
                                        </p:tgtEl>
                                        <p:attrNameLst>
                                          <p:attrName>style.rotation</p:attrName>
                                        </p:attrNameLst>
                                      </p:cBhvr>
                                      <p:tavLst>
                                        <p:tav tm="0">
                                          <p:val>
                                            <p:fltVal val="720"/>
                                          </p:val>
                                        </p:tav>
                                        <p:tav tm="100000">
                                          <p:val>
                                            <p:fltVal val="0"/>
                                          </p:val>
                                        </p:tav>
                                      </p:tavLst>
                                    </p:anim>
                                    <p:anim calcmode="lin" valueType="num">
                                      <p:cBhvr>
                                        <p:cTn id="669" dur="4000" fill="hold"/>
                                        <p:tgtEl>
                                          <p:spTgt spid="368"/>
                                        </p:tgtEl>
                                        <p:attrNameLst>
                                          <p:attrName>ppt_h</p:attrName>
                                        </p:attrNameLst>
                                      </p:cBhvr>
                                      <p:tavLst>
                                        <p:tav tm="0">
                                          <p:val>
                                            <p:fltVal val="0"/>
                                          </p:val>
                                        </p:tav>
                                        <p:tav tm="100000">
                                          <p:val>
                                            <p:strVal val="#ppt_h"/>
                                          </p:val>
                                        </p:tav>
                                      </p:tavLst>
                                    </p:anim>
                                    <p:anim calcmode="lin" valueType="num">
                                      <p:cBhvr>
                                        <p:cTn id="670" dur="4000" fill="hold"/>
                                        <p:tgtEl>
                                          <p:spTgt spid="368"/>
                                        </p:tgtEl>
                                        <p:attrNameLst>
                                          <p:attrName>ppt_w</p:attrName>
                                        </p:attrNameLst>
                                      </p:cBhvr>
                                      <p:tavLst>
                                        <p:tav tm="0">
                                          <p:val>
                                            <p:fltVal val="0"/>
                                          </p:val>
                                        </p:tav>
                                        <p:tav tm="100000">
                                          <p:val>
                                            <p:strVal val="#ppt_w"/>
                                          </p:val>
                                        </p:tav>
                                      </p:tavLst>
                                    </p:anim>
                                  </p:childTnLst>
                                </p:cTn>
                              </p:par>
                              <p:par>
                                <p:cTn id="671" presetID="35" presetClass="entr" presetSubtype="0" fill="hold" nodeType="withEffect">
                                  <p:stCondLst>
                                    <p:cond delay="0"/>
                                  </p:stCondLst>
                                  <p:childTnLst>
                                    <p:set>
                                      <p:cBhvr>
                                        <p:cTn id="672" dur="1" fill="hold">
                                          <p:stCondLst>
                                            <p:cond delay="0"/>
                                          </p:stCondLst>
                                        </p:cTn>
                                        <p:tgtEl>
                                          <p:spTgt spid="370"/>
                                        </p:tgtEl>
                                        <p:attrNameLst>
                                          <p:attrName>style.visibility</p:attrName>
                                        </p:attrNameLst>
                                      </p:cBhvr>
                                      <p:to>
                                        <p:strVal val="visible"/>
                                      </p:to>
                                    </p:set>
                                    <p:animEffect transition="in" filter="fade">
                                      <p:cBhvr>
                                        <p:cTn id="673" dur="4000"/>
                                        <p:tgtEl>
                                          <p:spTgt spid="370"/>
                                        </p:tgtEl>
                                      </p:cBhvr>
                                    </p:animEffect>
                                    <p:anim calcmode="lin" valueType="num">
                                      <p:cBhvr>
                                        <p:cTn id="674" dur="4000" fill="hold"/>
                                        <p:tgtEl>
                                          <p:spTgt spid="370"/>
                                        </p:tgtEl>
                                        <p:attrNameLst>
                                          <p:attrName>style.rotation</p:attrName>
                                        </p:attrNameLst>
                                      </p:cBhvr>
                                      <p:tavLst>
                                        <p:tav tm="0">
                                          <p:val>
                                            <p:fltVal val="720"/>
                                          </p:val>
                                        </p:tav>
                                        <p:tav tm="100000">
                                          <p:val>
                                            <p:fltVal val="0"/>
                                          </p:val>
                                        </p:tav>
                                      </p:tavLst>
                                    </p:anim>
                                    <p:anim calcmode="lin" valueType="num">
                                      <p:cBhvr>
                                        <p:cTn id="675" dur="4000" fill="hold"/>
                                        <p:tgtEl>
                                          <p:spTgt spid="370"/>
                                        </p:tgtEl>
                                        <p:attrNameLst>
                                          <p:attrName>ppt_h</p:attrName>
                                        </p:attrNameLst>
                                      </p:cBhvr>
                                      <p:tavLst>
                                        <p:tav tm="0">
                                          <p:val>
                                            <p:fltVal val="0"/>
                                          </p:val>
                                        </p:tav>
                                        <p:tav tm="100000">
                                          <p:val>
                                            <p:strVal val="#ppt_h"/>
                                          </p:val>
                                        </p:tav>
                                      </p:tavLst>
                                    </p:anim>
                                    <p:anim calcmode="lin" valueType="num">
                                      <p:cBhvr>
                                        <p:cTn id="676" dur="4000" fill="hold"/>
                                        <p:tgtEl>
                                          <p:spTgt spid="37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39" grpId="0" animBg="1"/>
      <p:bldP spid="91" grpId="0" animBg="1"/>
      <p:bldP spid="2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E094ED-18F2-331E-CF7C-8EBAA4B9E092}"/>
              </a:ext>
            </a:extLst>
          </p:cNvPr>
          <p:cNvSpPr txBox="1"/>
          <p:nvPr/>
        </p:nvSpPr>
        <p:spPr>
          <a:xfrm>
            <a:off x="570115" y="478072"/>
            <a:ext cx="10193753" cy="1323439"/>
          </a:xfrm>
          <a:prstGeom prst="rect">
            <a:avLst/>
          </a:prstGeom>
          <a:noFill/>
        </p:spPr>
        <p:txBody>
          <a:bodyPr wrap="none" rtlCol="0">
            <a:spAutoFit/>
          </a:bodyPr>
          <a:lstStyle/>
          <a:p>
            <a:pPr algn="ctr"/>
            <a:r>
              <a:rPr lang="en-US" sz="4000" dirty="0">
                <a:solidFill>
                  <a:schemeClr val="bg1"/>
                </a:solidFill>
                <a:latin typeface="+mj-lt"/>
              </a:rPr>
              <a:t>Overview of the Various Participant Relationship </a:t>
            </a:r>
          </a:p>
          <a:p>
            <a:pPr algn="ctr"/>
            <a:r>
              <a:rPr lang="en-US" sz="4000" dirty="0">
                <a:solidFill>
                  <a:schemeClr val="bg1"/>
                </a:solidFill>
                <a:latin typeface="+mj-lt"/>
              </a:rPr>
              <a:t> </a:t>
            </a:r>
          </a:p>
        </p:txBody>
      </p:sp>
      <p:sp>
        <p:nvSpPr>
          <p:cNvPr id="5" name="Slide Number Placeholder 4">
            <a:extLst>
              <a:ext uri="{FF2B5EF4-FFF2-40B4-BE49-F238E27FC236}">
                <a16:creationId xmlns:a16="http://schemas.microsoft.com/office/drawing/2014/main" id="{94E7B284-C033-B493-B0FE-84304A3DCAF2}"/>
              </a:ext>
            </a:extLst>
          </p:cNvPr>
          <p:cNvSpPr>
            <a:spLocks noGrp="1"/>
          </p:cNvSpPr>
          <p:nvPr>
            <p:ph type="sldNum" sz="quarter" idx="12"/>
          </p:nvPr>
        </p:nvSpPr>
        <p:spPr/>
        <p:txBody>
          <a:bodyPr/>
          <a:lstStyle/>
          <a:p>
            <a:fld id="{1571F179-308D-41C6-8ECF-BF163F9D3A29}" type="slidenum">
              <a:rPr lang="en-US" smtClean="0"/>
              <a:t>9</a:t>
            </a:fld>
            <a:endParaRPr lang="en-US"/>
          </a:p>
        </p:txBody>
      </p:sp>
      <p:sp>
        <p:nvSpPr>
          <p:cNvPr id="2" name="TextBox 1">
            <a:extLst>
              <a:ext uri="{FF2B5EF4-FFF2-40B4-BE49-F238E27FC236}">
                <a16:creationId xmlns:a16="http://schemas.microsoft.com/office/drawing/2014/main" id="{9342EE59-553F-FC60-E9EF-1A63A1AF04F8}"/>
              </a:ext>
            </a:extLst>
          </p:cNvPr>
          <p:cNvSpPr txBox="1"/>
          <p:nvPr/>
        </p:nvSpPr>
        <p:spPr>
          <a:xfrm>
            <a:off x="971929" y="3345754"/>
            <a:ext cx="950901" cy="369332"/>
          </a:xfrm>
          <a:prstGeom prst="rect">
            <a:avLst/>
          </a:prstGeom>
          <a:solidFill>
            <a:schemeClr val="bg1"/>
          </a:solidFill>
          <a:ln w="38100">
            <a:solidFill>
              <a:srgbClr val="92D050"/>
            </a:solidFill>
          </a:ln>
        </p:spPr>
        <p:txBody>
          <a:bodyPr wrap="square" rtlCol="0">
            <a:spAutoFit/>
          </a:bodyPr>
          <a:lstStyle/>
          <a:p>
            <a:pPr algn="ctr"/>
            <a:r>
              <a:rPr lang="en-US" dirty="0"/>
              <a:t>SCDJJ</a:t>
            </a:r>
          </a:p>
        </p:txBody>
      </p:sp>
      <p:sp>
        <p:nvSpPr>
          <p:cNvPr id="8" name="TextBox 7">
            <a:extLst>
              <a:ext uri="{FF2B5EF4-FFF2-40B4-BE49-F238E27FC236}">
                <a16:creationId xmlns:a16="http://schemas.microsoft.com/office/drawing/2014/main" id="{D69AB85E-2444-127D-480A-E21B1C77DF02}"/>
              </a:ext>
            </a:extLst>
          </p:cNvPr>
          <p:cNvSpPr txBox="1"/>
          <p:nvPr/>
        </p:nvSpPr>
        <p:spPr>
          <a:xfrm>
            <a:off x="971929" y="3998564"/>
            <a:ext cx="950901" cy="369332"/>
          </a:xfrm>
          <a:prstGeom prst="rect">
            <a:avLst/>
          </a:prstGeom>
          <a:solidFill>
            <a:schemeClr val="bg1"/>
          </a:solidFill>
          <a:ln w="38100">
            <a:solidFill>
              <a:srgbClr val="92D050"/>
            </a:solidFill>
          </a:ln>
        </p:spPr>
        <p:txBody>
          <a:bodyPr wrap="square" rtlCol="0">
            <a:spAutoFit/>
          </a:bodyPr>
          <a:lstStyle/>
          <a:p>
            <a:pPr algn="ctr"/>
            <a:r>
              <a:rPr lang="en-US" dirty="0"/>
              <a:t>SCDCA</a:t>
            </a:r>
          </a:p>
        </p:txBody>
      </p:sp>
      <p:sp>
        <p:nvSpPr>
          <p:cNvPr id="10" name="TextBox 9">
            <a:extLst>
              <a:ext uri="{FF2B5EF4-FFF2-40B4-BE49-F238E27FC236}">
                <a16:creationId xmlns:a16="http://schemas.microsoft.com/office/drawing/2014/main" id="{95E3E974-53D7-35BE-2A6F-642DB421832A}"/>
              </a:ext>
            </a:extLst>
          </p:cNvPr>
          <p:cNvSpPr txBox="1"/>
          <p:nvPr/>
        </p:nvSpPr>
        <p:spPr>
          <a:xfrm>
            <a:off x="2372029" y="3345754"/>
            <a:ext cx="950901" cy="369332"/>
          </a:xfrm>
          <a:prstGeom prst="rect">
            <a:avLst/>
          </a:prstGeom>
          <a:solidFill>
            <a:schemeClr val="bg1"/>
          </a:solidFill>
          <a:ln w="38100">
            <a:solidFill>
              <a:srgbClr val="92D050"/>
            </a:solidFill>
          </a:ln>
        </p:spPr>
        <p:txBody>
          <a:bodyPr wrap="square" rtlCol="0">
            <a:spAutoFit/>
          </a:bodyPr>
          <a:lstStyle/>
          <a:p>
            <a:pPr algn="ctr"/>
            <a:r>
              <a:rPr lang="en-US" dirty="0"/>
              <a:t>SCDMH</a:t>
            </a:r>
          </a:p>
        </p:txBody>
      </p:sp>
      <p:sp>
        <p:nvSpPr>
          <p:cNvPr id="12" name="TextBox 11">
            <a:extLst>
              <a:ext uri="{FF2B5EF4-FFF2-40B4-BE49-F238E27FC236}">
                <a16:creationId xmlns:a16="http://schemas.microsoft.com/office/drawing/2014/main" id="{A8F0BF6B-35CE-CA51-CBC0-356C56811234}"/>
              </a:ext>
            </a:extLst>
          </p:cNvPr>
          <p:cNvSpPr txBox="1"/>
          <p:nvPr/>
        </p:nvSpPr>
        <p:spPr>
          <a:xfrm>
            <a:off x="971929" y="2647581"/>
            <a:ext cx="950901" cy="369332"/>
          </a:xfrm>
          <a:prstGeom prst="rect">
            <a:avLst/>
          </a:prstGeom>
          <a:solidFill>
            <a:schemeClr val="bg1"/>
          </a:solidFill>
          <a:ln w="38100">
            <a:solidFill>
              <a:srgbClr val="92D050"/>
            </a:solidFill>
          </a:ln>
        </p:spPr>
        <p:txBody>
          <a:bodyPr wrap="none" rtlCol="0">
            <a:spAutoFit/>
          </a:bodyPr>
          <a:lstStyle/>
          <a:p>
            <a:pPr algn="ctr"/>
            <a:r>
              <a:rPr lang="en-US" dirty="0"/>
              <a:t>SCDHHS</a:t>
            </a:r>
          </a:p>
        </p:txBody>
      </p:sp>
      <p:sp>
        <p:nvSpPr>
          <p:cNvPr id="14" name="TextBox 13">
            <a:extLst>
              <a:ext uri="{FF2B5EF4-FFF2-40B4-BE49-F238E27FC236}">
                <a16:creationId xmlns:a16="http://schemas.microsoft.com/office/drawing/2014/main" id="{7EFCF0C0-5B00-CAD1-F760-F7387E47DAE5}"/>
              </a:ext>
            </a:extLst>
          </p:cNvPr>
          <p:cNvSpPr txBox="1"/>
          <p:nvPr/>
        </p:nvSpPr>
        <p:spPr>
          <a:xfrm>
            <a:off x="4381737" y="1523808"/>
            <a:ext cx="2622557" cy="369332"/>
          </a:xfrm>
          <a:prstGeom prst="rect">
            <a:avLst/>
          </a:prstGeom>
          <a:solidFill>
            <a:schemeClr val="bg1"/>
          </a:solidFill>
          <a:ln w="38100">
            <a:solidFill>
              <a:srgbClr val="92D050"/>
            </a:solidFill>
          </a:ln>
        </p:spPr>
        <p:txBody>
          <a:bodyPr wrap="square" rtlCol="0">
            <a:spAutoFit/>
          </a:bodyPr>
          <a:lstStyle/>
          <a:p>
            <a:pPr algn="ctr"/>
            <a:r>
              <a:rPr lang="en-US" dirty="0"/>
              <a:t>Office of State Engineer</a:t>
            </a:r>
          </a:p>
        </p:txBody>
      </p:sp>
      <p:sp>
        <p:nvSpPr>
          <p:cNvPr id="15" name="TextBox 14">
            <a:extLst>
              <a:ext uri="{FF2B5EF4-FFF2-40B4-BE49-F238E27FC236}">
                <a16:creationId xmlns:a16="http://schemas.microsoft.com/office/drawing/2014/main" id="{BD575565-A4C7-AC36-51D5-84BBF85339F3}"/>
              </a:ext>
            </a:extLst>
          </p:cNvPr>
          <p:cNvSpPr txBox="1"/>
          <p:nvPr/>
        </p:nvSpPr>
        <p:spPr>
          <a:xfrm>
            <a:off x="10268424" y="1543926"/>
            <a:ext cx="950901" cy="369332"/>
          </a:xfrm>
          <a:prstGeom prst="rect">
            <a:avLst/>
          </a:prstGeom>
          <a:solidFill>
            <a:schemeClr val="bg1"/>
          </a:solidFill>
          <a:ln w="38100">
            <a:solidFill>
              <a:srgbClr val="92D050"/>
            </a:solidFill>
          </a:ln>
        </p:spPr>
        <p:txBody>
          <a:bodyPr wrap="square" rtlCol="0">
            <a:spAutoFit/>
          </a:bodyPr>
          <a:lstStyle/>
          <a:p>
            <a:pPr algn="ctr"/>
            <a:r>
              <a:rPr lang="en-US" dirty="0"/>
              <a:t>DHEC</a:t>
            </a:r>
          </a:p>
        </p:txBody>
      </p:sp>
      <p:sp>
        <p:nvSpPr>
          <p:cNvPr id="16" name="TextBox 15">
            <a:extLst>
              <a:ext uri="{FF2B5EF4-FFF2-40B4-BE49-F238E27FC236}">
                <a16:creationId xmlns:a16="http://schemas.microsoft.com/office/drawing/2014/main" id="{AD316C3B-1565-FDD2-F60A-B7FD8EC1AC00}"/>
              </a:ext>
            </a:extLst>
          </p:cNvPr>
          <p:cNvSpPr txBox="1"/>
          <p:nvPr/>
        </p:nvSpPr>
        <p:spPr>
          <a:xfrm>
            <a:off x="8286015" y="2631786"/>
            <a:ext cx="950901" cy="523220"/>
          </a:xfrm>
          <a:prstGeom prst="rect">
            <a:avLst/>
          </a:prstGeom>
          <a:solidFill>
            <a:schemeClr val="bg1"/>
          </a:solidFill>
          <a:ln w="38100">
            <a:solidFill>
              <a:srgbClr val="92D050"/>
            </a:solidFill>
          </a:ln>
        </p:spPr>
        <p:txBody>
          <a:bodyPr wrap="square" rtlCol="0">
            <a:spAutoFit/>
          </a:bodyPr>
          <a:lstStyle/>
          <a:p>
            <a:pPr algn="ctr"/>
            <a:r>
              <a:rPr lang="en-US" dirty="0"/>
              <a:t>CCSC</a:t>
            </a:r>
          </a:p>
          <a:p>
            <a:pPr algn="ctr"/>
            <a:r>
              <a:rPr lang="en-US" sz="1000" dirty="0"/>
              <a:t>Developer</a:t>
            </a:r>
          </a:p>
        </p:txBody>
      </p:sp>
      <p:sp>
        <p:nvSpPr>
          <p:cNvPr id="17" name="TextBox 16">
            <a:extLst>
              <a:ext uri="{FF2B5EF4-FFF2-40B4-BE49-F238E27FC236}">
                <a16:creationId xmlns:a16="http://schemas.microsoft.com/office/drawing/2014/main" id="{98893919-D74D-FE02-5706-6C2FA00A1930}"/>
              </a:ext>
            </a:extLst>
          </p:cNvPr>
          <p:cNvSpPr txBox="1"/>
          <p:nvPr/>
        </p:nvSpPr>
        <p:spPr>
          <a:xfrm>
            <a:off x="4935389" y="3288486"/>
            <a:ext cx="1493433" cy="523220"/>
          </a:xfrm>
          <a:prstGeom prst="rect">
            <a:avLst/>
          </a:prstGeom>
          <a:solidFill>
            <a:schemeClr val="bg1"/>
          </a:solidFill>
          <a:ln w="38100">
            <a:solidFill>
              <a:srgbClr val="92D050"/>
            </a:solidFill>
          </a:ln>
        </p:spPr>
        <p:txBody>
          <a:bodyPr wrap="square" rtlCol="0">
            <a:spAutoFit/>
          </a:bodyPr>
          <a:lstStyle/>
          <a:p>
            <a:pPr algn="ctr"/>
            <a:r>
              <a:rPr lang="en-US" dirty="0"/>
              <a:t>LCK</a:t>
            </a:r>
            <a:endParaRPr lang="en-US" sz="1000" dirty="0"/>
          </a:p>
          <a:p>
            <a:pPr algn="ctr"/>
            <a:r>
              <a:rPr lang="en-US" sz="1000" dirty="0"/>
              <a:t>Agency PM</a:t>
            </a:r>
            <a:endParaRPr lang="en-US" dirty="0"/>
          </a:p>
        </p:txBody>
      </p:sp>
      <p:sp>
        <p:nvSpPr>
          <p:cNvPr id="18" name="TextBox 17">
            <a:extLst>
              <a:ext uri="{FF2B5EF4-FFF2-40B4-BE49-F238E27FC236}">
                <a16:creationId xmlns:a16="http://schemas.microsoft.com/office/drawing/2014/main" id="{F96CAB52-31E5-3630-7793-528FA759828C}"/>
              </a:ext>
            </a:extLst>
          </p:cNvPr>
          <p:cNvSpPr txBox="1"/>
          <p:nvPr/>
        </p:nvSpPr>
        <p:spPr>
          <a:xfrm>
            <a:off x="1592621" y="5239727"/>
            <a:ext cx="950901" cy="507831"/>
          </a:xfrm>
          <a:prstGeom prst="rect">
            <a:avLst/>
          </a:prstGeom>
          <a:solidFill>
            <a:schemeClr val="bg1"/>
          </a:solidFill>
          <a:ln w="38100">
            <a:solidFill>
              <a:srgbClr val="92D050"/>
            </a:solidFill>
          </a:ln>
        </p:spPr>
        <p:txBody>
          <a:bodyPr wrap="square" rtlCol="0">
            <a:spAutoFit/>
          </a:bodyPr>
          <a:lstStyle/>
          <a:p>
            <a:pPr algn="ctr"/>
            <a:r>
              <a:rPr lang="en-US" dirty="0"/>
              <a:t>Dennis</a:t>
            </a:r>
            <a:r>
              <a:rPr lang="en-US" sz="1200" dirty="0"/>
              <a:t> </a:t>
            </a:r>
            <a:r>
              <a:rPr lang="en-US" sz="900" dirty="0"/>
              <a:t>Existing Survey </a:t>
            </a:r>
          </a:p>
        </p:txBody>
      </p:sp>
      <p:sp>
        <p:nvSpPr>
          <p:cNvPr id="19" name="TextBox 18">
            <a:extLst>
              <a:ext uri="{FF2B5EF4-FFF2-40B4-BE49-F238E27FC236}">
                <a16:creationId xmlns:a16="http://schemas.microsoft.com/office/drawing/2014/main" id="{2D7CED6E-9423-8AB8-9429-CCCDC6060297}"/>
              </a:ext>
            </a:extLst>
          </p:cNvPr>
          <p:cNvSpPr txBox="1"/>
          <p:nvPr/>
        </p:nvSpPr>
        <p:spPr>
          <a:xfrm>
            <a:off x="2982478" y="5218965"/>
            <a:ext cx="950901" cy="523220"/>
          </a:xfrm>
          <a:prstGeom prst="rect">
            <a:avLst/>
          </a:prstGeom>
          <a:solidFill>
            <a:schemeClr val="bg1"/>
          </a:solidFill>
          <a:ln w="38100">
            <a:solidFill>
              <a:srgbClr val="92D050"/>
            </a:solidFill>
          </a:ln>
        </p:spPr>
        <p:txBody>
          <a:bodyPr wrap="square" rtlCol="0">
            <a:spAutoFit/>
          </a:bodyPr>
          <a:lstStyle/>
          <a:p>
            <a:pPr algn="ctr"/>
            <a:r>
              <a:rPr lang="en-US" dirty="0"/>
              <a:t>S&amp;ME</a:t>
            </a:r>
            <a:r>
              <a:rPr lang="en-US" sz="1200" dirty="0"/>
              <a:t> </a:t>
            </a:r>
            <a:r>
              <a:rPr lang="en-US" sz="1000" dirty="0"/>
              <a:t>Geo Exp</a:t>
            </a:r>
          </a:p>
        </p:txBody>
      </p:sp>
      <p:sp>
        <p:nvSpPr>
          <p:cNvPr id="20" name="TextBox 19">
            <a:extLst>
              <a:ext uri="{FF2B5EF4-FFF2-40B4-BE49-F238E27FC236}">
                <a16:creationId xmlns:a16="http://schemas.microsoft.com/office/drawing/2014/main" id="{B7B13B5E-378B-D05E-045A-38AD33E3D7BD}"/>
              </a:ext>
            </a:extLst>
          </p:cNvPr>
          <p:cNvSpPr txBox="1"/>
          <p:nvPr/>
        </p:nvSpPr>
        <p:spPr>
          <a:xfrm>
            <a:off x="5208054" y="4167743"/>
            <a:ext cx="950901" cy="523220"/>
          </a:xfrm>
          <a:prstGeom prst="rect">
            <a:avLst/>
          </a:prstGeom>
          <a:solidFill>
            <a:schemeClr val="bg1"/>
          </a:solidFill>
          <a:ln w="38100">
            <a:solidFill>
              <a:srgbClr val="92D050"/>
            </a:solidFill>
          </a:ln>
        </p:spPr>
        <p:txBody>
          <a:bodyPr wrap="square" rtlCol="0">
            <a:spAutoFit/>
          </a:bodyPr>
          <a:lstStyle/>
          <a:p>
            <a:pPr algn="ctr"/>
            <a:r>
              <a:rPr lang="en-US" dirty="0"/>
              <a:t>SSOE</a:t>
            </a:r>
            <a:endParaRPr lang="en-US" sz="1000" dirty="0"/>
          </a:p>
          <a:p>
            <a:pPr algn="ctr"/>
            <a:r>
              <a:rPr lang="en-US" sz="1000" dirty="0"/>
              <a:t>Peer Review</a:t>
            </a:r>
            <a:endParaRPr lang="en-US" dirty="0"/>
          </a:p>
        </p:txBody>
      </p:sp>
      <p:sp>
        <p:nvSpPr>
          <p:cNvPr id="21" name="TextBox 20">
            <a:extLst>
              <a:ext uri="{FF2B5EF4-FFF2-40B4-BE49-F238E27FC236}">
                <a16:creationId xmlns:a16="http://schemas.microsoft.com/office/drawing/2014/main" id="{FDFB05F0-1F41-21F5-4396-2DD28656FC4E}"/>
              </a:ext>
            </a:extLst>
          </p:cNvPr>
          <p:cNvSpPr txBox="1"/>
          <p:nvPr/>
        </p:nvSpPr>
        <p:spPr>
          <a:xfrm>
            <a:off x="8279290" y="4710639"/>
            <a:ext cx="950901" cy="523220"/>
          </a:xfrm>
          <a:prstGeom prst="rect">
            <a:avLst/>
          </a:prstGeom>
          <a:solidFill>
            <a:schemeClr val="bg1"/>
          </a:solidFill>
          <a:ln w="38100">
            <a:solidFill>
              <a:srgbClr val="92D050"/>
            </a:solidFill>
          </a:ln>
        </p:spPr>
        <p:txBody>
          <a:bodyPr wrap="square" rtlCol="0">
            <a:spAutoFit/>
          </a:bodyPr>
          <a:lstStyle/>
          <a:p>
            <a:pPr algn="ctr"/>
            <a:r>
              <a:rPr lang="en-US" dirty="0"/>
              <a:t>Nelson</a:t>
            </a:r>
          </a:p>
          <a:p>
            <a:pPr algn="ctr"/>
            <a:r>
              <a:rPr lang="en-US" sz="1000" dirty="0"/>
              <a:t>A/E</a:t>
            </a:r>
          </a:p>
        </p:txBody>
      </p:sp>
      <p:sp>
        <p:nvSpPr>
          <p:cNvPr id="22" name="TextBox 21">
            <a:extLst>
              <a:ext uri="{FF2B5EF4-FFF2-40B4-BE49-F238E27FC236}">
                <a16:creationId xmlns:a16="http://schemas.microsoft.com/office/drawing/2014/main" id="{8F7B028F-243F-4073-E57F-C4606CC5D941}"/>
              </a:ext>
            </a:extLst>
          </p:cNvPr>
          <p:cNvSpPr txBox="1"/>
          <p:nvPr/>
        </p:nvSpPr>
        <p:spPr>
          <a:xfrm>
            <a:off x="8274076" y="5867502"/>
            <a:ext cx="950901" cy="569387"/>
          </a:xfrm>
          <a:prstGeom prst="rect">
            <a:avLst/>
          </a:prstGeom>
          <a:solidFill>
            <a:schemeClr val="bg1"/>
          </a:solidFill>
          <a:ln w="38100">
            <a:solidFill>
              <a:srgbClr val="92D050"/>
            </a:solidFill>
          </a:ln>
        </p:spPr>
        <p:txBody>
          <a:bodyPr wrap="square" rtlCol="0">
            <a:spAutoFit/>
          </a:bodyPr>
          <a:lstStyle/>
          <a:p>
            <a:pPr algn="ctr"/>
            <a:r>
              <a:rPr lang="en-US" sz="1050" b="1" dirty="0"/>
              <a:t>Balfour Beatty</a:t>
            </a:r>
          </a:p>
          <a:p>
            <a:pPr algn="ctr"/>
            <a:r>
              <a:rPr lang="en-US" sz="1000" dirty="0"/>
              <a:t>GC</a:t>
            </a:r>
          </a:p>
        </p:txBody>
      </p:sp>
      <p:cxnSp>
        <p:nvCxnSpPr>
          <p:cNvPr id="24" name="Straight Connector 23">
            <a:extLst>
              <a:ext uri="{FF2B5EF4-FFF2-40B4-BE49-F238E27FC236}">
                <a16:creationId xmlns:a16="http://schemas.microsoft.com/office/drawing/2014/main" id="{F3819ABC-05D2-54A1-9761-1E909F5EF8C7}"/>
              </a:ext>
            </a:extLst>
          </p:cNvPr>
          <p:cNvCxnSpPr>
            <a:cxnSpLocks/>
            <a:stCxn id="18" idx="0"/>
          </p:cNvCxnSpPr>
          <p:nvPr/>
        </p:nvCxnSpPr>
        <p:spPr>
          <a:xfrm flipV="1">
            <a:off x="2068072" y="3725249"/>
            <a:ext cx="615002" cy="1514478"/>
          </a:xfrm>
          <a:prstGeom prst="line">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2A5F50-DD6E-7BB9-7074-7B29C694BDF1}"/>
              </a:ext>
            </a:extLst>
          </p:cNvPr>
          <p:cNvCxnSpPr>
            <a:cxnSpLocks/>
            <a:stCxn id="19" idx="0"/>
            <a:endCxn id="10" idx="2"/>
          </p:cNvCxnSpPr>
          <p:nvPr/>
        </p:nvCxnSpPr>
        <p:spPr>
          <a:xfrm flipH="1" flipV="1">
            <a:off x="2847480" y="3715086"/>
            <a:ext cx="610449" cy="1503879"/>
          </a:xfrm>
          <a:prstGeom prst="line">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318ADE8-F92D-C661-ADB9-9BF6FB5FD3D8}"/>
              </a:ext>
            </a:extLst>
          </p:cNvPr>
          <p:cNvCxnSpPr>
            <a:cxnSpLocks/>
            <a:stCxn id="20" idx="1"/>
          </p:cNvCxnSpPr>
          <p:nvPr/>
        </p:nvCxnSpPr>
        <p:spPr>
          <a:xfrm flipH="1" flipV="1">
            <a:off x="3342074" y="3686141"/>
            <a:ext cx="1865980" cy="743212"/>
          </a:xfrm>
          <a:prstGeom prst="line">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C2342A-15D2-DC6C-807D-F029F4CD900F}"/>
              </a:ext>
            </a:extLst>
          </p:cNvPr>
          <p:cNvCxnSpPr>
            <a:cxnSpLocks/>
            <a:stCxn id="12" idx="3"/>
          </p:cNvCxnSpPr>
          <p:nvPr/>
        </p:nvCxnSpPr>
        <p:spPr>
          <a:xfrm>
            <a:off x="1922830" y="2832247"/>
            <a:ext cx="422947" cy="526233"/>
          </a:xfrm>
          <a:prstGeom prst="line">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77FD58-004F-8A21-8CE3-3AAAE48A2F87}"/>
              </a:ext>
            </a:extLst>
          </p:cNvPr>
          <p:cNvCxnSpPr>
            <a:stCxn id="2" idx="3"/>
            <a:endCxn id="10" idx="1"/>
          </p:cNvCxnSpPr>
          <p:nvPr/>
        </p:nvCxnSpPr>
        <p:spPr>
          <a:xfrm>
            <a:off x="1922830" y="3530420"/>
            <a:ext cx="449199" cy="0"/>
          </a:xfrm>
          <a:prstGeom prst="line">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4EEDD79-19A1-575D-AA14-A0C2CF2F6CD9}"/>
              </a:ext>
            </a:extLst>
          </p:cNvPr>
          <p:cNvCxnSpPr>
            <a:cxnSpLocks/>
            <a:stCxn id="8" idx="3"/>
          </p:cNvCxnSpPr>
          <p:nvPr/>
        </p:nvCxnSpPr>
        <p:spPr>
          <a:xfrm flipV="1">
            <a:off x="1922830" y="3715086"/>
            <a:ext cx="474815" cy="468144"/>
          </a:xfrm>
          <a:prstGeom prst="line">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873D2A9-B77E-9AAD-98B5-E6FFDB06D1EB}"/>
              </a:ext>
            </a:extLst>
          </p:cNvPr>
          <p:cNvSpPr txBox="1"/>
          <p:nvPr/>
        </p:nvSpPr>
        <p:spPr>
          <a:xfrm>
            <a:off x="5208054" y="5919055"/>
            <a:ext cx="950901" cy="523220"/>
          </a:xfrm>
          <a:prstGeom prst="rect">
            <a:avLst/>
          </a:prstGeom>
          <a:solidFill>
            <a:schemeClr val="bg1"/>
          </a:solidFill>
          <a:ln w="38100">
            <a:solidFill>
              <a:srgbClr val="92D050"/>
            </a:solidFill>
          </a:ln>
        </p:spPr>
        <p:txBody>
          <a:bodyPr wrap="square" rtlCol="0">
            <a:spAutoFit/>
          </a:bodyPr>
          <a:lstStyle/>
          <a:p>
            <a:pPr algn="ctr"/>
            <a:r>
              <a:rPr lang="en-US" dirty="0"/>
              <a:t>S&amp;ME</a:t>
            </a:r>
          </a:p>
          <a:p>
            <a:pPr algn="ctr"/>
            <a:r>
              <a:rPr lang="en-US" sz="1000" dirty="0"/>
              <a:t>3</a:t>
            </a:r>
            <a:r>
              <a:rPr lang="en-US" sz="1000" baseline="30000" dirty="0"/>
              <a:t>rd</a:t>
            </a:r>
            <a:r>
              <a:rPr lang="en-US" sz="1000" dirty="0"/>
              <a:t> Party Insp.</a:t>
            </a:r>
          </a:p>
        </p:txBody>
      </p:sp>
      <p:cxnSp>
        <p:nvCxnSpPr>
          <p:cNvPr id="48" name="Straight Connector 47">
            <a:extLst>
              <a:ext uri="{FF2B5EF4-FFF2-40B4-BE49-F238E27FC236}">
                <a16:creationId xmlns:a16="http://schemas.microsoft.com/office/drawing/2014/main" id="{E60CD317-82B7-0EFA-0C74-4FB0E0E615CD}"/>
              </a:ext>
            </a:extLst>
          </p:cNvPr>
          <p:cNvCxnSpPr>
            <a:cxnSpLocks/>
            <a:stCxn id="17" idx="0"/>
            <a:endCxn id="14" idx="2"/>
          </p:cNvCxnSpPr>
          <p:nvPr/>
        </p:nvCxnSpPr>
        <p:spPr>
          <a:xfrm flipV="1">
            <a:off x="5682106" y="1893140"/>
            <a:ext cx="10910" cy="1395346"/>
          </a:xfrm>
          <a:prstGeom prst="line">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69F533D-191A-EC47-EEA6-E13436D654A2}"/>
              </a:ext>
            </a:extLst>
          </p:cNvPr>
          <p:cNvCxnSpPr>
            <a:cxnSpLocks/>
            <a:stCxn id="10" idx="3"/>
            <a:endCxn id="17" idx="1"/>
          </p:cNvCxnSpPr>
          <p:nvPr/>
        </p:nvCxnSpPr>
        <p:spPr>
          <a:xfrm>
            <a:off x="3322930" y="3530420"/>
            <a:ext cx="1612459" cy="19676"/>
          </a:xfrm>
          <a:prstGeom prst="line">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6F9BD1F-40D9-34FC-AB71-4F27743868E2}"/>
              </a:ext>
            </a:extLst>
          </p:cNvPr>
          <p:cNvCxnSpPr>
            <a:cxnSpLocks/>
            <a:stCxn id="16" idx="1"/>
          </p:cNvCxnSpPr>
          <p:nvPr/>
        </p:nvCxnSpPr>
        <p:spPr>
          <a:xfrm flipH="1">
            <a:off x="6413943" y="2893396"/>
            <a:ext cx="1872072" cy="3754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0972ECE-A6AB-9FA4-6EDC-C79C41CC47B9}"/>
              </a:ext>
            </a:extLst>
          </p:cNvPr>
          <p:cNvCxnSpPr>
            <a:cxnSpLocks/>
            <a:stCxn id="21" idx="0"/>
            <a:endCxn id="91" idx="2"/>
          </p:cNvCxnSpPr>
          <p:nvPr/>
        </p:nvCxnSpPr>
        <p:spPr>
          <a:xfrm flipV="1">
            <a:off x="8754741" y="4169345"/>
            <a:ext cx="6725" cy="54129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191AFBC-A87F-834B-3B3A-D168E20CD20C}"/>
              </a:ext>
            </a:extLst>
          </p:cNvPr>
          <p:cNvCxnSpPr>
            <a:cxnSpLocks/>
            <a:stCxn id="22" idx="1"/>
            <a:endCxn id="203" idx="3"/>
          </p:cNvCxnSpPr>
          <p:nvPr/>
        </p:nvCxnSpPr>
        <p:spPr>
          <a:xfrm flipH="1" flipV="1">
            <a:off x="6158955" y="5289824"/>
            <a:ext cx="2115121" cy="86237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A9EADF7-F589-9812-0075-332C0631CDD8}"/>
              </a:ext>
            </a:extLst>
          </p:cNvPr>
          <p:cNvSpPr txBox="1"/>
          <p:nvPr/>
        </p:nvSpPr>
        <p:spPr>
          <a:xfrm>
            <a:off x="8286015" y="3676902"/>
            <a:ext cx="950901" cy="492443"/>
          </a:xfrm>
          <a:prstGeom prst="rect">
            <a:avLst/>
          </a:prstGeom>
          <a:solidFill>
            <a:schemeClr val="bg1"/>
          </a:solidFill>
          <a:ln w="38100">
            <a:solidFill>
              <a:srgbClr val="92D050"/>
            </a:solidFill>
          </a:ln>
        </p:spPr>
        <p:txBody>
          <a:bodyPr wrap="square" rtlCol="0">
            <a:spAutoFit/>
          </a:bodyPr>
          <a:lstStyle/>
          <a:p>
            <a:pPr algn="ctr"/>
            <a:r>
              <a:rPr lang="en-US" sz="1600" dirty="0"/>
              <a:t>Concord</a:t>
            </a:r>
          </a:p>
          <a:p>
            <a:pPr algn="ctr"/>
            <a:r>
              <a:rPr lang="en-US" sz="1000" dirty="0"/>
              <a:t>Developer PM</a:t>
            </a:r>
          </a:p>
        </p:txBody>
      </p:sp>
      <p:cxnSp>
        <p:nvCxnSpPr>
          <p:cNvPr id="94" name="Straight Arrow Connector 93">
            <a:extLst>
              <a:ext uri="{FF2B5EF4-FFF2-40B4-BE49-F238E27FC236}">
                <a16:creationId xmlns:a16="http://schemas.microsoft.com/office/drawing/2014/main" id="{F0C4A93B-07F2-F34B-87B5-32B7456A1779}"/>
              </a:ext>
            </a:extLst>
          </p:cNvPr>
          <p:cNvCxnSpPr>
            <a:stCxn id="91" idx="0"/>
            <a:endCxn id="16" idx="2"/>
          </p:cNvCxnSpPr>
          <p:nvPr/>
        </p:nvCxnSpPr>
        <p:spPr>
          <a:xfrm flipV="1">
            <a:off x="8761466" y="3155006"/>
            <a:ext cx="0" cy="5218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38A5E0E-B7D5-0D9E-33C1-C9BA113D3E12}"/>
              </a:ext>
            </a:extLst>
          </p:cNvPr>
          <p:cNvCxnSpPr>
            <a:cxnSpLocks/>
            <a:stCxn id="22" idx="0"/>
            <a:endCxn id="21" idx="2"/>
          </p:cNvCxnSpPr>
          <p:nvPr/>
        </p:nvCxnSpPr>
        <p:spPr>
          <a:xfrm flipV="1">
            <a:off x="8749527" y="5233859"/>
            <a:ext cx="5214" cy="63364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D1354AF-7D9A-E27B-3BB9-00F564EC7F85}"/>
              </a:ext>
            </a:extLst>
          </p:cNvPr>
          <p:cNvCxnSpPr>
            <a:cxnSpLocks/>
          </p:cNvCxnSpPr>
          <p:nvPr/>
        </p:nvCxnSpPr>
        <p:spPr>
          <a:xfrm flipV="1">
            <a:off x="9253387" y="1955592"/>
            <a:ext cx="1172763" cy="167144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C715283-538E-CC87-28BA-2C8D42EF835B}"/>
              </a:ext>
            </a:extLst>
          </p:cNvPr>
          <p:cNvCxnSpPr>
            <a:cxnSpLocks/>
            <a:stCxn id="21" idx="1"/>
            <a:endCxn id="20" idx="3"/>
          </p:cNvCxnSpPr>
          <p:nvPr/>
        </p:nvCxnSpPr>
        <p:spPr>
          <a:xfrm flipH="1" flipV="1">
            <a:off x="6158955" y="4429353"/>
            <a:ext cx="2120335" cy="5428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667AD85-C94D-4355-F6DD-C959916B8775}"/>
              </a:ext>
            </a:extLst>
          </p:cNvPr>
          <p:cNvCxnSpPr>
            <a:cxnSpLocks/>
            <a:stCxn id="22" idx="1"/>
            <a:endCxn id="39" idx="3"/>
          </p:cNvCxnSpPr>
          <p:nvPr/>
        </p:nvCxnSpPr>
        <p:spPr>
          <a:xfrm flipH="1">
            <a:off x="6158955" y="6152196"/>
            <a:ext cx="2115121" cy="2846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D2DA8861-16C3-B1D8-C72C-7FFD427B063F}"/>
              </a:ext>
            </a:extLst>
          </p:cNvPr>
          <p:cNvCxnSpPr>
            <a:cxnSpLocks/>
            <a:stCxn id="21" idx="1"/>
          </p:cNvCxnSpPr>
          <p:nvPr/>
        </p:nvCxnSpPr>
        <p:spPr>
          <a:xfrm flipH="1">
            <a:off x="6156643" y="4972249"/>
            <a:ext cx="2122647" cy="1846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24790A11-E007-7574-7BF7-964C7E4CF190}"/>
              </a:ext>
            </a:extLst>
          </p:cNvPr>
          <p:cNvSpPr txBox="1"/>
          <p:nvPr/>
        </p:nvSpPr>
        <p:spPr>
          <a:xfrm>
            <a:off x="5208054" y="5012825"/>
            <a:ext cx="950901" cy="553998"/>
          </a:xfrm>
          <a:prstGeom prst="rect">
            <a:avLst/>
          </a:prstGeom>
          <a:solidFill>
            <a:schemeClr val="bg1"/>
          </a:solidFill>
          <a:ln w="38100">
            <a:solidFill>
              <a:srgbClr val="92D050"/>
            </a:solidFill>
          </a:ln>
        </p:spPr>
        <p:txBody>
          <a:bodyPr wrap="square" rtlCol="0">
            <a:spAutoFit/>
          </a:bodyPr>
          <a:lstStyle/>
          <a:p>
            <a:pPr algn="ctr"/>
            <a:r>
              <a:rPr lang="en-US" sz="1050" b="1" dirty="0"/>
              <a:t>System </a:t>
            </a:r>
            <a:r>
              <a:rPr lang="en-US" sz="1050" b="1" dirty="0" err="1"/>
              <a:t>WorCx</a:t>
            </a:r>
            <a:endParaRPr lang="en-US" sz="1050" b="1" dirty="0"/>
          </a:p>
          <a:p>
            <a:pPr algn="ctr"/>
            <a:r>
              <a:rPr lang="en-US" sz="900" dirty="0"/>
              <a:t>Commissioning</a:t>
            </a:r>
          </a:p>
        </p:txBody>
      </p:sp>
      <p:cxnSp>
        <p:nvCxnSpPr>
          <p:cNvPr id="212" name="Straight Arrow Connector 211">
            <a:extLst>
              <a:ext uri="{FF2B5EF4-FFF2-40B4-BE49-F238E27FC236}">
                <a16:creationId xmlns:a16="http://schemas.microsoft.com/office/drawing/2014/main" id="{2078461E-E2CF-26C4-A21A-FDBC3D8EC9B6}"/>
              </a:ext>
            </a:extLst>
          </p:cNvPr>
          <p:cNvCxnSpPr>
            <a:cxnSpLocks/>
          </p:cNvCxnSpPr>
          <p:nvPr/>
        </p:nvCxnSpPr>
        <p:spPr>
          <a:xfrm flipH="1" flipV="1">
            <a:off x="4482217" y="1921316"/>
            <a:ext cx="717713" cy="399773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3B47E222-A38B-3F77-7268-A4A07C255E56}"/>
              </a:ext>
            </a:extLst>
          </p:cNvPr>
          <p:cNvCxnSpPr>
            <a:cxnSpLocks/>
            <a:stCxn id="203" idx="1"/>
          </p:cNvCxnSpPr>
          <p:nvPr/>
        </p:nvCxnSpPr>
        <p:spPr>
          <a:xfrm flipH="1" flipV="1">
            <a:off x="3183392" y="3734762"/>
            <a:ext cx="2024662" cy="15550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E344B77A-0E37-F3A7-C5A4-78E95BC55B31}"/>
              </a:ext>
            </a:extLst>
          </p:cNvPr>
          <p:cNvCxnSpPr>
            <a:cxnSpLocks/>
            <a:stCxn id="10" idx="0"/>
            <a:endCxn id="14" idx="1"/>
          </p:cNvCxnSpPr>
          <p:nvPr/>
        </p:nvCxnSpPr>
        <p:spPr>
          <a:xfrm flipV="1">
            <a:off x="2847480" y="1708474"/>
            <a:ext cx="1534257" cy="163728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10FEDF5B-CED6-A089-963D-042EEF197C43}"/>
              </a:ext>
            </a:extLst>
          </p:cNvPr>
          <p:cNvCxnSpPr>
            <a:cxnSpLocks/>
          </p:cNvCxnSpPr>
          <p:nvPr/>
        </p:nvCxnSpPr>
        <p:spPr>
          <a:xfrm flipV="1">
            <a:off x="9243641" y="1913258"/>
            <a:ext cx="1024783" cy="71831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D565BFF0-383B-0931-BA0D-2BF525A352D8}"/>
              </a:ext>
            </a:extLst>
          </p:cNvPr>
          <p:cNvCxnSpPr>
            <a:cxnSpLocks/>
            <a:stCxn id="10" idx="0"/>
            <a:endCxn id="15" idx="1"/>
          </p:cNvCxnSpPr>
          <p:nvPr/>
        </p:nvCxnSpPr>
        <p:spPr>
          <a:xfrm flipV="1">
            <a:off x="2847480" y="1728592"/>
            <a:ext cx="7420944" cy="16171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4633FD65-80FE-1E90-7C08-121856A2E52C}"/>
              </a:ext>
            </a:extLst>
          </p:cNvPr>
          <p:cNvCxnSpPr>
            <a:cxnSpLocks/>
            <a:stCxn id="16" idx="1"/>
          </p:cNvCxnSpPr>
          <p:nvPr/>
        </p:nvCxnSpPr>
        <p:spPr>
          <a:xfrm flipH="1">
            <a:off x="3322930" y="2893396"/>
            <a:ext cx="4963085" cy="43730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5039A260-134E-D2E9-C4DF-7ED5D00C41C4}"/>
              </a:ext>
            </a:extLst>
          </p:cNvPr>
          <p:cNvCxnSpPr>
            <a:cxnSpLocks/>
            <a:stCxn id="21" idx="1"/>
          </p:cNvCxnSpPr>
          <p:nvPr/>
        </p:nvCxnSpPr>
        <p:spPr>
          <a:xfrm flipH="1" flipV="1">
            <a:off x="6469476" y="1921316"/>
            <a:ext cx="1809814" cy="305093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2C2502CE-4828-9269-FB37-4319CCA3BAA8}"/>
              </a:ext>
            </a:extLst>
          </p:cNvPr>
          <p:cNvCxnSpPr>
            <a:cxnSpLocks/>
            <a:stCxn id="91" idx="1"/>
            <a:endCxn id="17" idx="3"/>
          </p:cNvCxnSpPr>
          <p:nvPr/>
        </p:nvCxnSpPr>
        <p:spPr>
          <a:xfrm flipH="1" flipV="1">
            <a:off x="6428822" y="3550096"/>
            <a:ext cx="1857193" cy="373028"/>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A5E80C44-648B-A058-4CA1-6251C9A6EC87}"/>
              </a:ext>
            </a:extLst>
          </p:cNvPr>
          <p:cNvCxnSpPr>
            <a:cxnSpLocks/>
            <a:endCxn id="15" idx="2"/>
          </p:cNvCxnSpPr>
          <p:nvPr/>
        </p:nvCxnSpPr>
        <p:spPr>
          <a:xfrm flipV="1">
            <a:off x="9230191" y="1913258"/>
            <a:ext cx="1513684" cy="395402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D629F014-7113-8868-575C-E9137071F910}"/>
              </a:ext>
            </a:extLst>
          </p:cNvPr>
          <p:cNvCxnSpPr>
            <a:stCxn id="39" idx="0"/>
            <a:endCxn id="203" idx="2"/>
          </p:cNvCxnSpPr>
          <p:nvPr/>
        </p:nvCxnSpPr>
        <p:spPr>
          <a:xfrm flipV="1">
            <a:off x="5683505" y="5566823"/>
            <a:ext cx="0" cy="35223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088E5093-28D0-9BF7-A115-ADE9E858EAC9}"/>
              </a:ext>
            </a:extLst>
          </p:cNvPr>
          <p:cNvCxnSpPr>
            <a:stCxn id="17" idx="2"/>
            <a:endCxn id="20" idx="0"/>
          </p:cNvCxnSpPr>
          <p:nvPr/>
        </p:nvCxnSpPr>
        <p:spPr>
          <a:xfrm>
            <a:off x="5682106" y="3811706"/>
            <a:ext cx="1399" cy="35603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0B4724FA-2DFD-E9DC-6EF5-B27C333A0772}"/>
              </a:ext>
            </a:extLst>
          </p:cNvPr>
          <p:cNvCxnSpPr>
            <a:stCxn id="20" idx="2"/>
            <a:endCxn id="203" idx="0"/>
          </p:cNvCxnSpPr>
          <p:nvPr/>
        </p:nvCxnSpPr>
        <p:spPr>
          <a:xfrm>
            <a:off x="5683505" y="4690963"/>
            <a:ext cx="0" cy="3218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908FEC2E-99C6-44BF-F80B-3B17593818A7}"/>
              </a:ext>
            </a:extLst>
          </p:cNvPr>
          <p:cNvCxnSpPr>
            <a:stCxn id="39" idx="1"/>
          </p:cNvCxnSpPr>
          <p:nvPr/>
        </p:nvCxnSpPr>
        <p:spPr>
          <a:xfrm flipH="1" flipV="1">
            <a:off x="3032332" y="3725249"/>
            <a:ext cx="2175722" cy="245541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BD19A6B8-44BB-91C3-6BD7-AF55DB72A110}"/>
              </a:ext>
            </a:extLst>
          </p:cNvPr>
          <p:cNvCxnSpPr>
            <a:cxnSpLocks/>
            <a:stCxn id="21" idx="3"/>
          </p:cNvCxnSpPr>
          <p:nvPr/>
        </p:nvCxnSpPr>
        <p:spPr>
          <a:xfrm flipV="1">
            <a:off x="9230191" y="1939356"/>
            <a:ext cx="1347975" cy="303289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26116E83-D4EA-47C7-6338-7FC972073C63}"/>
              </a:ext>
            </a:extLst>
          </p:cNvPr>
          <p:cNvCxnSpPr>
            <a:stCxn id="16" idx="1"/>
          </p:cNvCxnSpPr>
          <p:nvPr/>
        </p:nvCxnSpPr>
        <p:spPr>
          <a:xfrm flipH="1" flipV="1">
            <a:off x="7004294" y="1921316"/>
            <a:ext cx="1281721" cy="97208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741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2529</TotalTime>
  <Words>3369</Words>
  <Application>Microsoft Office PowerPoint</Application>
  <PresentationFormat>Widescreen</PresentationFormat>
  <Paragraphs>398</Paragraphs>
  <Slides>37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Arial</vt:lpstr>
      <vt:lpstr>Calibri</vt:lpstr>
      <vt:lpstr>Calibri Light</vt:lpstr>
      <vt:lpstr>Wingdings</vt:lpstr>
      <vt:lpstr>Office Theme</vt:lpstr>
      <vt:lpstr>CFSH Psychiatric Residential Treatment Facility J12-9830-SG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Carolina Department of Mental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Plant Services</dc:title>
  <dc:creator>Michael Montgomery</dc:creator>
  <cp:lastModifiedBy>Michael Montgomery</cp:lastModifiedBy>
  <cp:revision>104</cp:revision>
  <cp:lastPrinted>2023-12-27T18:52:19Z</cp:lastPrinted>
  <dcterms:created xsi:type="dcterms:W3CDTF">2023-12-14T17:39:16Z</dcterms:created>
  <dcterms:modified xsi:type="dcterms:W3CDTF">2024-07-19T19:35:42Z</dcterms:modified>
</cp:coreProperties>
</file>